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26" r:id="rId5"/>
    <p:sldId id="327" r:id="rId6"/>
    <p:sldId id="328" r:id="rId7"/>
    <p:sldId id="344" r:id="rId8"/>
    <p:sldId id="329" r:id="rId9"/>
    <p:sldId id="343" r:id="rId10"/>
    <p:sldId id="330" r:id="rId11"/>
    <p:sldId id="340" r:id="rId12"/>
    <p:sldId id="341" r:id="rId13"/>
    <p:sldId id="342" r:id="rId14"/>
    <p:sldId id="331" r:id="rId15"/>
    <p:sldId id="304" r:id="rId16"/>
    <p:sldId id="333" r:id="rId17"/>
    <p:sldId id="337" r:id="rId18"/>
    <p:sldId id="338" r:id="rId19"/>
    <p:sldId id="260" r:id="rId20"/>
    <p:sldId id="261" r:id="rId21"/>
    <p:sldId id="262" r:id="rId22"/>
    <p:sldId id="334" r:id="rId23"/>
    <p:sldId id="345" r:id="rId24"/>
    <p:sldId id="346" r:id="rId25"/>
    <p:sldId id="347" r:id="rId26"/>
    <p:sldId id="358" r:id="rId27"/>
    <p:sldId id="349" r:id="rId28"/>
    <p:sldId id="350" r:id="rId29"/>
    <p:sldId id="351" r:id="rId30"/>
    <p:sldId id="352" r:id="rId31"/>
    <p:sldId id="353" r:id="rId32"/>
    <p:sldId id="356" r:id="rId33"/>
    <p:sldId id="354" r:id="rId34"/>
    <p:sldId id="355" r:id="rId35"/>
    <p:sldId id="357" r:id="rId36"/>
    <p:sldId id="33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6A29B-609D-46E0-A3C7-C6A0EE20189D}" v="13" dt="2020-11-09T13:39:19.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67" d="100"/>
          <a:sy n="67" d="100"/>
        </p:scale>
        <p:origin x="10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Morphew" userId="b981072ab6a5578c" providerId="LiveId" clId="{A0E6A29B-609D-46E0-A3C7-C6A0EE20189D}"/>
    <pc:docChg chg="undo custSel addSld delSld modSld sldOrd">
      <pc:chgData name="Cheryl Morphew" userId="b981072ab6a5578c" providerId="LiveId" clId="{A0E6A29B-609D-46E0-A3C7-C6A0EE20189D}" dt="2020-11-09T21:21:33.859" v="947" actId="6549"/>
      <pc:docMkLst>
        <pc:docMk/>
      </pc:docMkLst>
      <pc:sldChg chg="modSp mod">
        <pc:chgData name="Cheryl Morphew" userId="b981072ab6a5578c" providerId="LiveId" clId="{A0E6A29B-609D-46E0-A3C7-C6A0EE20189D}" dt="2020-11-09T13:36:40.595" v="890" actId="6549"/>
        <pc:sldMkLst>
          <pc:docMk/>
          <pc:sldMk cId="1562045631" sldId="260"/>
        </pc:sldMkLst>
        <pc:spChg chg="mod">
          <ac:chgData name="Cheryl Morphew" userId="b981072ab6a5578c" providerId="LiveId" clId="{A0E6A29B-609D-46E0-A3C7-C6A0EE20189D}" dt="2020-11-09T13:36:40.595" v="890" actId="6549"/>
          <ac:spMkLst>
            <pc:docMk/>
            <pc:sldMk cId="1562045631" sldId="260"/>
            <ac:spMk id="3" creationId="{1B40F446-F32E-4111-A426-A9B656D43187}"/>
          </ac:spMkLst>
        </pc:spChg>
      </pc:sldChg>
      <pc:sldChg chg="delSp modSp mod">
        <pc:chgData name="Cheryl Morphew" userId="b981072ab6a5578c" providerId="LiveId" clId="{A0E6A29B-609D-46E0-A3C7-C6A0EE20189D}" dt="2020-11-09T13:35:30.137" v="867" actId="1076"/>
        <pc:sldMkLst>
          <pc:docMk/>
          <pc:sldMk cId="3301732088" sldId="304"/>
        </pc:sldMkLst>
        <pc:spChg chg="mod">
          <ac:chgData name="Cheryl Morphew" userId="b981072ab6a5578c" providerId="LiveId" clId="{A0E6A29B-609D-46E0-A3C7-C6A0EE20189D}" dt="2020-11-09T13:35:30.137" v="867" actId="1076"/>
          <ac:spMkLst>
            <pc:docMk/>
            <pc:sldMk cId="3301732088" sldId="304"/>
            <ac:spMk id="2" creationId="{00000000-0000-0000-0000-000000000000}"/>
          </ac:spMkLst>
        </pc:spChg>
        <pc:spChg chg="del">
          <ac:chgData name="Cheryl Morphew" userId="b981072ab6a5578c" providerId="LiveId" clId="{A0E6A29B-609D-46E0-A3C7-C6A0EE20189D}" dt="2020-11-09T13:35:00.271" v="862" actId="21"/>
          <ac:spMkLst>
            <pc:docMk/>
            <pc:sldMk cId="3301732088" sldId="304"/>
            <ac:spMk id="4" creationId="{075DC5B3-A58B-44ED-8F3B-DDB53EB70619}"/>
          </ac:spMkLst>
        </pc:spChg>
        <pc:picChg chg="mod">
          <ac:chgData name="Cheryl Morphew" userId="b981072ab6a5578c" providerId="LiveId" clId="{A0E6A29B-609D-46E0-A3C7-C6A0EE20189D}" dt="2020-11-09T13:35:20.357" v="866" actId="14100"/>
          <ac:picMkLst>
            <pc:docMk/>
            <pc:sldMk cId="3301732088" sldId="304"/>
            <ac:picMk id="6" creationId="{F14F365E-7DEF-4CBC-928D-99AD6A773E98}"/>
          </ac:picMkLst>
        </pc:picChg>
      </pc:sldChg>
      <pc:sldChg chg="modSp mod">
        <pc:chgData name="Cheryl Morphew" userId="b981072ab6a5578c" providerId="LiveId" clId="{A0E6A29B-609D-46E0-A3C7-C6A0EE20189D}" dt="2020-11-09T21:18:56.146" v="945" actId="6549"/>
        <pc:sldMkLst>
          <pc:docMk/>
          <pc:sldMk cId="3463373764" sldId="330"/>
        </pc:sldMkLst>
        <pc:spChg chg="mod">
          <ac:chgData name="Cheryl Morphew" userId="b981072ab6a5578c" providerId="LiveId" clId="{A0E6A29B-609D-46E0-A3C7-C6A0EE20189D}" dt="2020-11-09T21:18:56.146" v="945" actId="6549"/>
          <ac:spMkLst>
            <pc:docMk/>
            <pc:sldMk cId="3463373764" sldId="330"/>
            <ac:spMk id="3" creationId="{45804BA8-7466-45C3-8CB0-FD1C48A8A9B4}"/>
          </ac:spMkLst>
        </pc:spChg>
      </pc:sldChg>
      <pc:sldChg chg="del">
        <pc:chgData name="Cheryl Morphew" userId="b981072ab6a5578c" providerId="LiveId" clId="{A0E6A29B-609D-46E0-A3C7-C6A0EE20189D}" dt="2020-11-09T13:33:03.493" v="855" actId="2696"/>
        <pc:sldMkLst>
          <pc:docMk/>
          <pc:sldMk cId="967127284" sldId="332"/>
        </pc:sldMkLst>
      </pc:sldChg>
      <pc:sldChg chg="modSp mod">
        <pc:chgData name="Cheryl Morphew" userId="b981072ab6a5578c" providerId="LiveId" clId="{A0E6A29B-609D-46E0-A3C7-C6A0EE20189D}" dt="2020-11-09T21:21:33.859" v="947" actId="6549"/>
        <pc:sldMkLst>
          <pc:docMk/>
          <pc:sldMk cId="1342585141" sldId="333"/>
        </pc:sldMkLst>
        <pc:spChg chg="mod">
          <ac:chgData name="Cheryl Morphew" userId="b981072ab6a5578c" providerId="LiveId" clId="{A0E6A29B-609D-46E0-A3C7-C6A0EE20189D}" dt="2020-11-09T21:21:33.859" v="947" actId="6549"/>
          <ac:spMkLst>
            <pc:docMk/>
            <pc:sldMk cId="1342585141" sldId="333"/>
            <ac:spMk id="3" creationId="{45804BA8-7466-45C3-8CB0-FD1C48A8A9B4}"/>
          </ac:spMkLst>
        </pc:spChg>
      </pc:sldChg>
      <pc:sldChg chg="modSp mod">
        <pc:chgData name="Cheryl Morphew" userId="b981072ab6a5578c" providerId="LiveId" clId="{A0E6A29B-609D-46E0-A3C7-C6A0EE20189D}" dt="2020-11-03T22:21:15.844" v="849" actId="1076"/>
        <pc:sldMkLst>
          <pc:docMk/>
          <pc:sldMk cId="954965706" sldId="338"/>
        </pc:sldMkLst>
        <pc:picChg chg="mod">
          <ac:chgData name="Cheryl Morphew" userId="b981072ab6a5578c" providerId="LiveId" clId="{A0E6A29B-609D-46E0-A3C7-C6A0EE20189D}" dt="2020-11-03T22:21:15.844" v="849" actId="1076"/>
          <ac:picMkLst>
            <pc:docMk/>
            <pc:sldMk cId="954965706" sldId="338"/>
            <ac:picMk id="3" creationId="{86ADF07F-C84A-4ED8-9EBF-08A9662EC9F4}"/>
          </ac:picMkLst>
        </pc:picChg>
      </pc:sldChg>
      <pc:sldChg chg="modSp del mod">
        <pc:chgData name="Cheryl Morphew" userId="b981072ab6a5578c" providerId="LiveId" clId="{A0E6A29B-609D-46E0-A3C7-C6A0EE20189D}" dt="2020-11-03T21:07:50.163" v="51" actId="2696"/>
        <pc:sldMkLst>
          <pc:docMk/>
          <pc:sldMk cId="2183310528" sldId="339"/>
        </pc:sldMkLst>
        <pc:spChg chg="mod">
          <ac:chgData name="Cheryl Morphew" userId="b981072ab6a5578c" providerId="LiveId" clId="{A0E6A29B-609D-46E0-A3C7-C6A0EE20189D}" dt="2020-11-03T21:01:32.451" v="10" actId="6549"/>
          <ac:spMkLst>
            <pc:docMk/>
            <pc:sldMk cId="2183310528" sldId="339"/>
            <ac:spMk id="2" creationId="{608A7EED-9628-4E10-B1C3-5C4D0F7CEB77}"/>
          </ac:spMkLst>
        </pc:spChg>
        <pc:spChg chg="mod">
          <ac:chgData name="Cheryl Morphew" userId="b981072ab6a5578c" providerId="LiveId" clId="{A0E6A29B-609D-46E0-A3C7-C6A0EE20189D}" dt="2020-11-03T21:03:14.240" v="19" actId="14100"/>
          <ac:spMkLst>
            <pc:docMk/>
            <pc:sldMk cId="2183310528" sldId="339"/>
            <ac:spMk id="4" creationId="{22C9C521-5C08-D744-B492-BA84A3E5D306}"/>
          </ac:spMkLst>
        </pc:spChg>
      </pc:sldChg>
      <pc:sldChg chg="modSp new mod">
        <pc:chgData name="Cheryl Morphew" userId="b981072ab6a5578c" providerId="LiveId" clId="{A0E6A29B-609D-46E0-A3C7-C6A0EE20189D}" dt="2020-11-03T21:09:11.773" v="63" actId="27636"/>
        <pc:sldMkLst>
          <pc:docMk/>
          <pc:sldMk cId="2298619832" sldId="340"/>
        </pc:sldMkLst>
        <pc:spChg chg="mod">
          <ac:chgData name="Cheryl Morphew" userId="b981072ab6a5578c" providerId="LiveId" clId="{A0E6A29B-609D-46E0-A3C7-C6A0EE20189D}" dt="2020-11-03T21:04:25.774" v="21"/>
          <ac:spMkLst>
            <pc:docMk/>
            <pc:sldMk cId="2298619832" sldId="340"/>
            <ac:spMk id="2" creationId="{9E38F389-CF09-480E-83CF-ED02D858AB7F}"/>
          </ac:spMkLst>
        </pc:spChg>
        <pc:spChg chg="mod">
          <ac:chgData name="Cheryl Morphew" userId="b981072ab6a5578c" providerId="LiveId" clId="{A0E6A29B-609D-46E0-A3C7-C6A0EE20189D}" dt="2020-11-03T21:09:11.773" v="63" actId="27636"/>
          <ac:spMkLst>
            <pc:docMk/>
            <pc:sldMk cId="2298619832" sldId="340"/>
            <ac:spMk id="3" creationId="{4CB75DA8-F662-4292-BEA9-4EB468F0CC72}"/>
          </ac:spMkLst>
        </pc:spChg>
      </pc:sldChg>
      <pc:sldChg chg="addSp delSp modSp new mod modClrScheme chgLayout">
        <pc:chgData name="Cheryl Morphew" userId="b981072ab6a5578c" providerId="LiveId" clId="{A0E6A29B-609D-46E0-A3C7-C6A0EE20189D}" dt="2020-11-03T22:21:51.977" v="853" actId="1076"/>
        <pc:sldMkLst>
          <pc:docMk/>
          <pc:sldMk cId="3811750653" sldId="341"/>
        </pc:sldMkLst>
        <pc:spChg chg="del">
          <ac:chgData name="Cheryl Morphew" userId="b981072ab6a5578c" providerId="LiveId" clId="{A0E6A29B-609D-46E0-A3C7-C6A0EE20189D}" dt="2020-11-03T21:10:05.031" v="65" actId="700"/>
          <ac:spMkLst>
            <pc:docMk/>
            <pc:sldMk cId="3811750653" sldId="341"/>
            <ac:spMk id="2" creationId="{A0681753-EAF2-4EEF-8A26-D0638F6C4726}"/>
          </ac:spMkLst>
        </pc:spChg>
        <pc:spChg chg="del">
          <ac:chgData name="Cheryl Morphew" userId="b981072ab6a5578c" providerId="LiveId" clId="{A0E6A29B-609D-46E0-A3C7-C6A0EE20189D}" dt="2020-11-03T21:10:05.031" v="65" actId="700"/>
          <ac:spMkLst>
            <pc:docMk/>
            <pc:sldMk cId="3811750653" sldId="341"/>
            <ac:spMk id="3" creationId="{17B59188-B295-433E-BF85-94106ABEC29A}"/>
          </ac:spMkLst>
        </pc:spChg>
        <pc:picChg chg="add mod">
          <ac:chgData name="Cheryl Morphew" userId="b981072ab6a5578c" providerId="LiveId" clId="{A0E6A29B-609D-46E0-A3C7-C6A0EE20189D}" dt="2020-11-03T22:21:51.977" v="853" actId="1076"/>
          <ac:picMkLst>
            <pc:docMk/>
            <pc:sldMk cId="3811750653" sldId="341"/>
            <ac:picMk id="4" creationId="{3DE384A7-ABF6-4E9B-B5C4-9E2C0A544D12}"/>
          </ac:picMkLst>
        </pc:picChg>
      </pc:sldChg>
      <pc:sldChg chg="modSp add mod ord">
        <pc:chgData name="Cheryl Morphew" userId="b981072ab6a5578c" providerId="LiveId" clId="{A0E6A29B-609D-46E0-A3C7-C6A0EE20189D}" dt="2020-11-03T22:14:31.406" v="820" actId="20577"/>
        <pc:sldMkLst>
          <pc:docMk/>
          <pc:sldMk cId="1618593703" sldId="342"/>
        </pc:sldMkLst>
        <pc:spChg chg="mod">
          <ac:chgData name="Cheryl Morphew" userId="b981072ab6a5578c" providerId="LiveId" clId="{A0E6A29B-609D-46E0-A3C7-C6A0EE20189D}" dt="2020-11-03T21:13:57.654" v="158" actId="1076"/>
          <ac:spMkLst>
            <pc:docMk/>
            <pc:sldMk cId="1618593703" sldId="342"/>
            <ac:spMk id="2" creationId="{9E38F389-CF09-480E-83CF-ED02D858AB7F}"/>
          </ac:spMkLst>
        </pc:spChg>
        <pc:spChg chg="mod">
          <ac:chgData name="Cheryl Morphew" userId="b981072ab6a5578c" providerId="LiveId" clId="{A0E6A29B-609D-46E0-A3C7-C6A0EE20189D}" dt="2020-11-03T22:14:31.406" v="820" actId="20577"/>
          <ac:spMkLst>
            <pc:docMk/>
            <pc:sldMk cId="1618593703" sldId="342"/>
            <ac:spMk id="3" creationId="{4CB75DA8-F662-4292-BEA9-4EB468F0CC72}"/>
          </ac:spMkLst>
        </pc:spChg>
      </pc:sldChg>
      <pc:sldChg chg="addSp modSp new mod ord">
        <pc:chgData name="Cheryl Morphew" userId="b981072ab6a5578c" providerId="LiveId" clId="{A0E6A29B-609D-46E0-A3C7-C6A0EE20189D}" dt="2020-11-03T21:23:13.082" v="181"/>
        <pc:sldMkLst>
          <pc:docMk/>
          <pc:sldMk cId="1941116120" sldId="343"/>
        </pc:sldMkLst>
        <pc:picChg chg="add mod">
          <ac:chgData name="Cheryl Morphew" userId="b981072ab6a5578c" providerId="LiveId" clId="{A0E6A29B-609D-46E0-A3C7-C6A0EE20189D}" dt="2020-11-03T21:19:03.353" v="165" actId="1076"/>
          <ac:picMkLst>
            <pc:docMk/>
            <pc:sldMk cId="1941116120" sldId="343"/>
            <ac:picMk id="3" creationId="{41393944-32AD-4667-A84C-0057538A9A37}"/>
          </ac:picMkLst>
        </pc:picChg>
      </pc:sldChg>
      <pc:sldChg chg="addSp modSp new mod">
        <pc:chgData name="Cheryl Morphew" userId="b981072ab6a5578c" providerId="LiveId" clId="{A0E6A29B-609D-46E0-A3C7-C6A0EE20189D}" dt="2020-11-03T22:21:31.005" v="851" actId="1076"/>
        <pc:sldMkLst>
          <pc:docMk/>
          <pc:sldMk cId="1148625277" sldId="344"/>
        </pc:sldMkLst>
        <pc:picChg chg="add mod modCrop">
          <ac:chgData name="Cheryl Morphew" userId="b981072ab6a5578c" providerId="LiveId" clId="{A0E6A29B-609D-46E0-A3C7-C6A0EE20189D}" dt="2020-11-03T22:21:31.005" v="851" actId="1076"/>
          <ac:picMkLst>
            <pc:docMk/>
            <pc:sldMk cId="1148625277" sldId="344"/>
            <ac:picMk id="3" creationId="{19416579-B0C2-4B79-84A2-7042FF6C0BD0}"/>
          </ac:picMkLst>
        </pc:picChg>
      </pc:sldChg>
      <pc:sldChg chg="addSp delSp modSp new add del mod">
        <pc:chgData name="Cheryl Morphew" userId="b981072ab6a5578c" providerId="LiveId" clId="{A0E6A29B-609D-46E0-A3C7-C6A0EE20189D}" dt="2020-11-03T21:43:37.036" v="418" actId="255"/>
        <pc:sldMkLst>
          <pc:docMk/>
          <pc:sldMk cId="2013715356" sldId="345"/>
        </pc:sldMkLst>
        <pc:spChg chg="add del mod">
          <ac:chgData name="Cheryl Morphew" userId="b981072ab6a5578c" providerId="LiveId" clId="{A0E6A29B-609D-46E0-A3C7-C6A0EE20189D}" dt="2020-11-03T21:35:12.112" v="193" actId="21"/>
          <ac:spMkLst>
            <pc:docMk/>
            <pc:sldMk cId="2013715356" sldId="345"/>
            <ac:spMk id="3" creationId="{EB18384A-E8AE-4EBC-B945-5AA2ABC7F4D2}"/>
          </ac:spMkLst>
        </pc:spChg>
        <pc:spChg chg="add del mod">
          <ac:chgData name="Cheryl Morphew" userId="b981072ab6a5578c" providerId="LiveId" clId="{A0E6A29B-609D-46E0-A3C7-C6A0EE20189D}" dt="2020-11-03T21:36:55.346" v="199" actId="22"/>
          <ac:spMkLst>
            <pc:docMk/>
            <pc:sldMk cId="2013715356" sldId="345"/>
            <ac:spMk id="5" creationId="{921AD469-1F13-4E72-B837-E25BC36B21EA}"/>
          </ac:spMkLst>
        </pc:spChg>
        <pc:spChg chg="add mod">
          <ac:chgData name="Cheryl Morphew" userId="b981072ab6a5578c" providerId="LiveId" clId="{A0E6A29B-609D-46E0-A3C7-C6A0EE20189D}" dt="2020-11-03T21:43:37.036" v="418" actId="255"/>
          <ac:spMkLst>
            <pc:docMk/>
            <pc:sldMk cId="2013715356" sldId="345"/>
            <ac:spMk id="7" creationId="{6BD372F0-4C04-4367-960D-BA0E662ED033}"/>
          </ac:spMkLst>
        </pc:spChg>
      </pc:sldChg>
      <pc:sldChg chg="modSp add mod">
        <pc:chgData name="Cheryl Morphew" userId="b981072ab6a5578c" providerId="LiveId" clId="{A0E6A29B-609D-46E0-A3C7-C6A0EE20189D}" dt="2020-11-03T22:03:40.302" v="807" actId="255"/>
        <pc:sldMkLst>
          <pc:docMk/>
          <pc:sldMk cId="2179798094" sldId="346"/>
        </pc:sldMkLst>
        <pc:spChg chg="mod">
          <ac:chgData name="Cheryl Morphew" userId="b981072ab6a5578c" providerId="LiveId" clId="{A0E6A29B-609D-46E0-A3C7-C6A0EE20189D}" dt="2020-11-03T22:03:40.302" v="807" actId="255"/>
          <ac:spMkLst>
            <pc:docMk/>
            <pc:sldMk cId="2179798094" sldId="346"/>
            <ac:spMk id="7" creationId="{6BD372F0-4C04-4367-960D-BA0E662ED033}"/>
          </ac:spMkLst>
        </pc:spChg>
      </pc:sldChg>
      <pc:sldChg chg="modSp add mod">
        <pc:chgData name="Cheryl Morphew" userId="b981072ab6a5578c" providerId="LiveId" clId="{A0E6A29B-609D-46E0-A3C7-C6A0EE20189D}" dt="2020-11-03T21:46:22.005" v="596" actId="20577"/>
        <pc:sldMkLst>
          <pc:docMk/>
          <pc:sldMk cId="1108006487" sldId="347"/>
        </pc:sldMkLst>
        <pc:spChg chg="mod">
          <ac:chgData name="Cheryl Morphew" userId="b981072ab6a5578c" providerId="LiveId" clId="{A0E6A29B-609D-46E0-A3C7-C6A0EE20189D}" dt="2020-11-03T21:46:22.005" v="596" actId="20577"/>
          <ac:spMkLst>
            <pc:docMk/>
            <pc:sldMk cId="1108006487" sldId="347"/>
            <ac:spMk id="7" creationId="{6BD372F0-4C04-4367-960D-BA0E662ED033}"/>
          </ac:spMkLst>
        </pc:spChg>
      </pc:sldChg>
      <pc:sldChg chg="addSp delSp modSp new del mod modClrScheme chgLayout">
        <pc:chgData name="Cheryl Morphew" userId="b981072ab6a5578c" providerId="LiveId" clId="{A0E6A29B-609D-46E0-A3C7-C6A0EE20189D}" dt="2020-11-09T13:39:25.325" v="892" actId="2696"/>
        <pc:sldMkLst>
          <pc:docMk/>
          <pc:sldMk cId="4247967678" sldId="348"/>
        </pc:sldMkLst>
        <pc:spChg chg="add del mod">
          <ac:chgData name="Cheryl Morphew" userId="b981072ab6a5578c" providerId="LiveId" clId="{A0E6A29B-609D-46E0-A3C7-C6A0EE20189D}" dt="2020-11-03T21:48:30.482" v="600" actId="21"/>
          <ac:spMkLst>
            <pc:docMk/>
            <pc:sldMk cId="4247967678" sldId="348"/>
            <ac:spMk id="2" creationId="{7D391A3E-C92F-4C96-858C-38ABEC0A90E3}"/>
          </ac:spMkLst>
        </pc:spChg>
        <pc:spChg chg="add del mod">
          <ac:chgData name="Cheryl Morphew" userId="b981072ab6a5578c" providerId="LiveId" clId="{A0E6A29B-609D-46E0-A3C7-C6A0EE20189D}" dt="2020-11-03T21:48:25.295" v="599" actId="931"/>
          <ac:spMkLst>
            <pc:docMk/>
            <pc:sldMk cId="4247967678" sldId="348"/>
            <ac:spMk id="3" creationId="{253A84E9-B051-400E-BF2C-C3CC2B0E620B}"/>
          </ac:spMkLst>
        </pc:spChg>
        <pc:picChg chg="add mod modCrop">
          <ac:chgData name="Cheryl Morphew" userId="b981072ab6a5578c" providerId="LiveId" clId="{A0E6A29B-609D-46E0-A3C7-C6A0EE20189D}" dt="2020-11-03T22:11:45.489" v="809" actId="14100"/>
          <ac:picMkLst>
            <pc:docMk/>
            <pc:sldMk cId="4247967678" sldId="348"/>
            <ac:picMk id="5" creationId="{153C7B13-7E37-4FE5-B91B-611B7E51333E}"/>
          </ac:picMkLst>
        </pc:picChg>
      </pc:sldChg>
      <pc:sldChg chg="addSp delSp modSp new mod">
        <pc:chgData name="Cheryl Morphew" userId="b981072ab6a5578c" providerId="LiveId" clId="{A0E6A29B-609D-46E0-A3C7-C6A0EE20189D}" dt="2020-11-03T21:50:42.991" v="628" actId="1076"/>
        <pc:sldMkLst>
          <pc:docMk/>
          <pc:sldMk cId="2156344469" sldId="349"/>
        </pc:sldMkLst>
        <pc:spChg chg="del">
          <ac:chgData name="Cheryl Morphew" userId="b981072ab6a5578c" providerId="LiveId" clId="{A0E6A29B-609D-46E0-A3C7-C6A0EE20189D}" dt="2020-11-03T21:49:45.788" v="611" actId="21"/>
          <ac:spMkLst>
            <pc:docMk/>
            <pc:sldMk cId="2156344469" sldId="349"/>
            <ac:spMk id="2" creationId="{19E73593-7270-4011-8D97-0875EEE70908}"/>
          </ac:spMkLst>
        </pc:spChg>
        <pc:spChg chg="del">
          <ac:chgData name="Cheryl Morphew" userId="b981072ab6a5578c" providerId="LiveId" clId="{A0E6A29B-609D-46E0-A3C7-C6A0EE20189D}" dt="2020-11-03T21:49:41.427" v="610" actId="931"/>
          <ac:spMkLst>
            <pc:docMk/>
            <pc:sldMk cId="2156344469" sldId="349"/>
            <ac:spMk id="3" creationId="{B233F6D5-0C3B-42FA-918F-B8B921D1BB49}"/>
          </ac:spMkLst>
        </pc:spChg>
        <pc:picChg chg="add mod">
          <ac:chgData name="Cheryl Morphew" userId="b981072ab6a5578c" providerId="LiveId" clId="{A0E6A29B-609D-46E0-A3C7-C6A0EE20189D}" dt="2020-11-03T21:50:42.991" v="628" actId="1076"/>
          <ac:picMkLst>
            <pc:docMk/>
            <pc:sldMk cId="2156344469" sldId="349"/>
            <ac:picMk id="5" creationId="{304DF14C-584D-4E91-B13A-CE483BE77724}"/>
          </ac:picMkLst>
        </pc:picChg>
      </pc:sldChg>
      <pc:sldChg chg="addSp delSp modSp new mod">
        <pc:chgData name="Cheryl Morphew" userId="b981072ab6a5578c" providerId="LiveId" clId="{A0E6A29B-609D-46E0-A3C7-C6A0EE20189D}" dt="2020-11-03T21:50:56.854" v="630" actId="1076"/>
        <pc:sldMkLst>
          <pc:docMk/>
          <pc:sldMk cId="1461272744" sldId="350"/>
        </pc:sldMkLst>
        <pc:spChg chg="del mod">
          <ac:chgData name="Cheryl Morphew" userId="b981072ab6a5578c" providerId="LiveId" clId="{A0E6A29B-609D-46E0-A3C7-C6A0EE20189D}" dt="2020-11-03T21:50:26.911" v="622" actId="21"/>
          <ac:spMkLst>
            <pc:docMk/>
            <pc:sldMk cId="1461272744" sldId="350"/>
            <ac:spMk id="2" creationId="{9F0E313E-87B7-40E5-8DEA-15B3750DD944}"/>
          </ac:spMkLst>
        </pc:spChg>
        <pc:spChg chg="del">
          <ac:chgData name="Cheryl Morphew" userId="b981072ab6a5578c" providerId="LiveId" clId="{A0E6A29B-609D-46E0-A3C7-C6A0EE20189D}" dt="2020-11-03T21:50:22.415" v="619" actId="931"/>
          <ac:spMkLst>
            <pc:docMk/>
            <pc:sldMk cId="1461272744" sldId="350"/>
            <ac:spMk id="3" creationId="{DBEB9716-F662-4477-A810-9D2334BC3A58}"/>
          </ac:spMkLst>
        </pc:spChg>
        <pc:picChg chg="add mod">
          <ac:chgData name="Cheryl Morphew" userId="b981072ab6a5578c" providerId="LiveId" clId="{A0E6A29B-609D-46E0-A3C7-C6A0EE20189D}" dt="2020-11-03T21:50:56.854" v="630" actId="1076"/>
          <ac:picMkLst>
            <pc:docMk/>
            <pc:sldMk cId="1461272744" sldId="350"/>
            <ac:picMk id="5" creationId="{9933F5F9-5691-4882-9AE6-E4C5C1E8B159}"/>
          </ac:picMkLst>
        </pc:picChg>
      </pc:sldChg>
      <pc:sldChg chg="addSp delSp modSp new mod">
        <pc:chgData name="Cheryl Morphew" userId="b981072ab6a5578c" providerId="LiveId" clId="{A0E6A29B-609D-46E0-A3C7-C6A0EE20189D}" dt="2020-11-03T22:22:26.493" v="854" actId="1076"/>
        <pc:sldMkLst>
          <pc:docMk/>
          <pc:sldMk cId="2187087244" sldId="351"/>
        </pc:sldMkLst>
        <pc:spChg chg="del mod">
          <ac:chgData name="Cheryl Morphew" userId="b981072ab6a5578c" providerId="LiveId" clId="{A0E6A29B-609D-46E0-A3C7-C6A0EE20189D}" dt="2020-11-03T21:51:13.114" v="635" actId="21"/>
          <ac:spMkLst>
            <pc:docMk/>
            <pc:sldMk cId="2187087244" sldId="351"/>
            <ac:spMk id="2" creationId="{67B9F2A5-9657-4B1B-AEC2-8F784A87D7F7}"/>
          </ac:spMkLst>
        </pc:spChg>
        <pc:spChg chg="del">
          <ac:chgData name="Cheryl Morphew" userId="b981072ab6a5578c" providerId="LiveId" clId="{A0E6A29B-609D-46E0-A3C7-C6A0EE20189D}" dt="2020-11-03T21:51:08.668" v="632" actId="931"/>
          <ac:spMkLst>
            <pc:docMk/>
            <pc:sldMk cId="2187087244" sldId="351"/>
            <ac:spMk id="3" creationId="{27E5A82F-CC9A-42CF-A325-0619DAF61AAC}"/>
          </ac:spMkLst>
        </pc:spChg>
        <pc:picChg chg="add mod">
          <ac:chgData name="Cheryl Morphew" userId="b981072ab6a5578c" providerId="LiveId" clId="{A0E6A29B-609D-46E0-A3C7-C6A0EE20189D}" dt="2020-11-03T22:22:26.493" v="854" actId="1076"/>
          <ac:picMkLst>
            <pc:docMk/>
            <pc:sldMk cId="2187087244" sldId="351"/>
            <ac:picMk id="5" creationId="{6B801EF2-7320-4CAE-8F40-7BAF4F52ACAE}"/>
          </ac:picMkLst>
        </pc:picChg>
      </pc:sldChg>
      <pc:sldChg chg="addSp delSp modSp new mod">
        <pc:chgData name="Cheryl Morphew" userId="b981072ab6a5578c" providerId="LiveId" clId="{A0E6A29B-609D-46E0-A3C7-C6A0EE20189D}" dt="2020-11-03T21:51:51.277" v="648" actId="1076"/>
        <pc:sldMkLst>
          <pc:docMk/>
          <pc:sldMk cId="4161733130" sldId="352"/>
        </pc:sldMkLst>
        <pc:spChg chg="del">
          <ac:chgData name="Cheryl Morphew" userId="b981072ab6a5578c" providerId="LiveId" clId="{A0E6A29B-609D-46E0-A3C7-C6A0EE20189D}" dt="2020-11-03T21:51:37.426" v="641" actId="21"/>
          <ac:spMkLst>
            <pc:docMk/>
            <pc:sldMk cId="4161733130" sldId="352"/>
            <ac:spMk id="2" creationId="{92C3C42E-8A1B-4F00-BF2C-848DC8F67F68}"/>
          </ac:spMkLst>
        </pc:spChg>
        <pc:spChg chg="del">
          <ac:chgData name="Cheryl Morphew" userId="b981072ab6a5578c" providerId="LiveId" clId="{A0E6A29B-609D-46E0-A3C7-C6A0EE20189D}" dt="2020-11-03T21:51:33.135" v="640" actId="931"/>
          <ac:spMkLst>
            <pc:docMk/>
            <pc:sldMk cId="4161733130" sldId="352"/>
            <ac:spMk id="3" creationId="{2A79569D-262C-4A28-AADF-E3991F4CAFD3}"/>
          </ac:spMkLst>
        </pc:spChg>
        <pc:picChg chg="add mod">
          <ac:chgData name="Cheryl Morphew" userId="b981072ab6a5578c" providerId="LiveId" clId="{A0E6A29B-609D-46E0-A3C7-C6A0EE20189D}" dt="2020-11-03T21:51:51.277" v="648" actId="1076"/>
          <ac:picMkLst>
            <pc:docMk/>
            <pc:sldMk cId="4161733130" sldId="352"/>
            <ac:picMk id="5" creationId="{EFC7717C-F01E-4175-AF76-282F8D89EC7F}"/>
          </ac:picMkLst>
        </pc:picChg>
      </pc:sldChg>
      <pc:sldChg chg="addSp delSp modSp new mod">
        <pc:chgData name="Cheryl Morphew" userId="b981072ab6a5578c" providerId="LiveId" clId="{A0E6A29B-609D-46E0-A3C7-C6A0EE20189D}" dt="2020-11-03T22:19:12.199" v="836" actId="20577"/>
        <pc:sldMkLst>
          <pc:docMk/>
          <pc:sldMk cId="2396504569" sldId="353"/>
        </pc:sldMkLst>
        <pc:spChg chg="mod">
          <ac:chgData name="Cheryl Morphew" userId="b981072ab6a5578c" providerId="LiveId" clId="{A0E6A29B-609D-46E0-A3C7-C6A0EE20189D}" dt="2020-11-03T22:02:05.457" v="800" actId="1076"/>
          <ac:spMkLst>
            <pc:docMk/>
            <pc:sldMk cId="2396504569" sldId="353"/>
            <ac:spMk id="2" creationId="{628FB074-37FD-4948-A6C3-53B3C3A816D8}"/>
          </ac:spMkLst>
        </pc:spChg>
        <pc:spChg chg="del">
          <ac:chgData name="Cheryl Morphew" userId="b981072ab6a5578c" providerId="LiveId" clId="{A0E6A29B-609D-46E0-A3C7-C6A0EE20189D}" dt="2020-11-03T21:52:23.375" v="650" actId="931"/>
          <ac:spMkLst>
            <pc:docMk/>
            <pc:sldMk cId="2396504569" sldId="353"/>
            <ac:spMk id="3" creationId="{B668D010-B97F-4114-A4E1-0EDD71B4342A}"/>
          </ac:spMkLst>
        </pc:spChg>
        <pc:spChg chg="add mod">
          <ac:chgData name="Cheryl Morphew" userId="b981072ab6a5578c" providerId="LiveId" clId="{A0E6A29B-609D-46E0-A3C7-C6A0EE20189D}" dt="2020-11-03T22:19:12.199" v="836" actId="20577"/>
          <ac:spMkLst>
            <pc:docMk/>
            <pc:sldMk cId="2396504569" sldId="353"/>
            <ac:spMk id="7" creationId="{8263AE80-613B-4344-AF21-307357DC28FF}"/>
          </ac:spMkLst>
        </pc:spChg>
        <pc:picChg chg="add del mod">
          <ac:chgData name="Cheryl Morphew" userId="b981072ab6a5578c" providerId="LiveId" clId="{A0E6A29B-609D-46E0-A3C7-C6A0EE20189D}" dt="2020-11-03T21:53:08.992" v="675" actId="21"/>
          <ac:picMkLst>
            <pc:docMk/>
            <pc:sldMk cId="2396504569" sldId="353"/>
            <ac:picMk id="5" creationId="{95B7867A-305D-4CEB-B918-8081A966757F}"/>
          </ac:picMkLst>
        </pc:picChg>
      </pc:sldChg>
      <pc:sldChg chg="modSp add mod">
        <pc:chgData name="Cheryl Morphew" userId="b981072ab6a5578c" providerId="LiveId" clId="{A0E6A29B-609D-46E0-A3C7-C6A0EE20189D}" dt="2020-11-03T22:20:01.028" v="840" actId="20577"/>
        <pc:sldMkLst>
          <pc:docMk/>
          <pc:sldMk cId="1266323841" sldId="354"/>
        </pc:sldMkLst>
        <pc:spChg chg="mod">
          <ac:chgData name="Cheryl Morphew" userId="b981072ab6a5578c" providerId="LiveId" clId="{A0E6A29B-609D-46E0-A3C7-C6A0EE20189D}" dt="2020-11-03T22:02:16.695" v="801" actId="1076"/>
          <ac:spMkLst>
            <pc:docMk/>
            <pc:sldMk cId="1266323841" sldId="354"/>
            <ac:spMk id="2" creationId="{628FB074-37FD-4948-A6C3-53B3C3A816D8}"/>
          </ac:spMkLst>
        </pc:spChg>
        <pc:spChg chg="mod">
          <ac:chgData name="Cheryl Morphew" userId="b981072ab6a5578c" providerId="LiveId" clId="{A0E6A29B-609D-46E0-A3C7-C6A0EE20189D}" dt="2020-11-03T22:20:01.028" v="840" actId="20577"/>
          <ac:spMkLst>
            <pc:docMk/>
            <pc:sldMk cId="1266323841" sldId="354"/>
            <ac:spMk id="7" creationId="{8263AE80-613B-4344-AF21-307357DC28FF}"/>
          </ac:spMkLst>
        </pc:spChg>
      </pc:sldChg>
      <pc:sldChg chg="modSp add mod">
        <pc:chgData name="Cheryl Morphew" userId="b981072ab6a5578c" providerId="LiveId" clId="{A0E6A29B-609D-46E0-A3C7-C6A0EE20189D}" dt="2020-11-09T13:40:02.423" v="893" actId="20577"/>
        <pc:sldMkLst>
          <pc:docMk/>
          <pc:sldMk cId="4203621104" sldId="355"/>
        </pc:sldMkLst>
        <pc:spChg chg="mod">
          <ac:chgData name="Cheryl Morphew" userId="b981072ab6a5578c" providerId="LiveId" clId="{A0E6A29B-609D-46E0-A3C7-C6A0EE20189D}" dt="2020-11-09T13:40:02.423" v="893" actId="20577"/>
          <ac:spMkLst>
            <pc:docMk/>
            <pc:sldMk cId="4203621104" sldId="355"/>
            <ac:spMk id="7" creationId="{8263AE80-613B-4344-AF21-307357DC28FF}"/>
          </ac:spMkLst>
        </pc:spChg>
      </pc:sldChg>
      <pc:sldChg chg="modSp add mod">
        <pc:chgData name="Cheryl Morphew" userId="b981072ab6a5578c" providerId="LiveId" clId="{A0E6A29B-609D-46E0-A3C7-C6A0EE20189D}" dt="2020-11-03T22:01:58.940" v="799" actId="1076"/>
        <pc:sldMkLst>
          <pc:docMk/>
          <pc:sldMk cId="1902092728" sldId="356"/>
        </pc:sldMkLst>
        <pc:spChg chg="mod">
          <ac:chgData name="Cheryl Morphew" userId="b981072ab6a5578c" providerId="LiveId" clId="{A0E6A29B-609D-46E0-A3C7-C6A0EE20189D}" dt="2020-11-03T22:01:58.940" v="799" actId="1076"/>
          <ac:spMkLst>
            <pc:docMk/>
            <pc:sldMk cId="1902092728" sldId="356"/>
            <ac:spMk id="2" creationId="{628FB074-37FD-4948-A6C3-53B3C3A816D8}"/>
          </ac:spMkLst>
        </pc:spChg>
        <pc:spChg chg="mod">
          <ac:chgData name="Cheryl Morphew" userId="b981072ab6a5578c" providerId="LiveId" clId="{A0E6A29B-609D-46E0-A3C7-C6A0EE20189D}" dt="2020-11-03T21:59:23.172" v="784" actId="1076"/>
          <ac:spMkLst>
            <pc:docMk/>
            <pc:sldMk cId="1902092728" sldId="356"/>
            <ac:spMk id="7" creationId="{8263AE80-613B-4344-AF21-307357DC28FF}"/>
          </ac:spMkLst>
        </pc:spChg>
      </pc:sldChg>
      <pc:sldChg chg="modSp add mod">
        <pc:chgData name="Cheryl Morphew" userId="b981072ab6a5578c" providerId="LiveId" clId="{A0E6A29B-609D-46E0-A3C7-C6A0EE20189D}" dt="2020-11-03T22:20:46.491" v="846" actId="20577"/>
        <pc:sldMkLst>
          <pc:docMk/>
          <pc:sldMk cId="555411937" sldId="357"/>
        </pc:sldMkLst>
        <pc:spChg chg="mod">
          <ac:chgData name="Cheryl Morphew" userId="b981072ab6a5578c" providerId="LiveId" clId="{A0E6A29B-609D-46E0-A3C7-C6A0EE20189D}" dt="2020-11-03T22:20:46.491" v="846" actId="20577"/>
          <ac:spMkLst>
            <pc:docMk/>
            <pc:sldMk cId="555411937" sldId="357"/>
            <ac:spMk id="7" creationId="{8263AE80-613B-4344-AF21-307357DC28FF}"/>
          </ac:spMkLst>
        </pc:spChg>
      </pc:sldChg>
      <pc:sldChg chg="add">
        <pc:chgData name="Cheryl Morphew" userId="b981072ab6a5578c" providerId="LiveId" clId="{A0E6A29B-609D-46E0-A3C7-C6A0EE20189D}" dt="2020-11-09T13:39:19.751" v="891"/>
        <pc:sldMkLst>
          <pc:docMk/>
          <pc:sldMk cId="1707115863" sldId="358"/>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11/9/2020</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7C3F878-F5E8-489B-AC8A-64F2A7E22C28}"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3F878-F5E8-489B-AC8A-64F2A7E22C28}" type="datetimeFigureOut">
              <a:rPr lang="en-US" smtClean="0"/>
              <a:pPr/>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11/9/2020</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11/9/2020</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11/9/2020</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6" y="1794935"/>
            <a:ext cx="6638924" cy="1828090"/>
          </a:xfrm>
        </p:spPr>
        <p:txBody>
          <a:bodyPr>
            <a:noAutofit/>
          </a:bodyPr>
          <a:lstStyle/>
          <a:p>
            <a:r>
              <a:rPr lang="en-US" sz="3400" b="1" dirty="0"/>
              <a:t>Montgomery County Redevelopment Commission Annual Meeting</a:t>
            </a:r>
          </a:p>
        </p:txBody>
      </p:sp>
      <p:sp>
        <p:nvSpPr>
          <p:cNvPr id="3" name="Subtitle 2"/>
          <p:cNvSpPr>
            <a:spLocks noGrp="1"/>
          </p:cNvSpPr>
          <p:nvPr>
            <p:ph type="subTitle" idx="1"/>
          </p:nvPr>
        </p:nvSpPr>
        <p:spPr>
          <a:xfrm>
            <a:off x="1715910" y="4003322"/>
            <a:ext cx="5712179" cy="1524000"/>
          </a:xfrm>
        </p:spPr>
        <p:txBody>
          <a:bodyPr>
            <a:normAutofit/>
          </a:bodyPr>
          <a:lstStyle/>
          <a:p>
            <a:r>
              <a:rPr lang="en-US" sz="2800" b="1" dirty="0">
                <a:latin typeface="+mj-lt"/>
              </a:rPr>
              <a:t>November 10, 2020</a:t>
            </a:r>
          </a:p>
        </p:txBody>
      </p:sp>
    </p:spTree>
    <p:extLst>
      <p:ext uri="{BB962C8B-B14F-4D97-AF65-F5344CB8AC3E}">
        <p14:creationId xmlns:p14="http://schemas.microsoft.com/office/powerpoint/2010/main" val="366866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895350" y="1934630"/>
            <a:ext cx="7372350" cy="1362075"/>
          </a:xfrm>
        </p:spPr>
        <p:txBody>
          <a:bodyPr>
            <a:normAutofit/>
          </a:bodyPr>
          <a:lstStyle/>
          <a:p>
            <a:r>
              <a:rPr lang="en-US" sz="3200" b="1" dirty="0"/>
              <a:t>Wastewater Infrastructure Expansion Project Update</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2932643" y="3296705"/>
            <a:ext cx="5239807" cy="1309511"/>
          </a:xfrm>
        </p:spPr>
        <p:txBody>
          <a:bodyPr>
            <a:normAutofit/>
          </a:bodyPr>
          <a:lstStyle/>
          <a:p>
            <a:pPr algn="r">
              <a:spcBef>
                <a:spcPts val="0"/>
              </a:spcBef>
            </a:pPr>
            <a:r>
              <a:rPr lang="en-US" sz="2200" b="1">
                <a:latin typeface="+mj-lt"/>
              </a:rPr>
              <a:t>Lana Beregszazi</a:t>
            </a:r>
            <a:r>
              <a:rPr lang="en-US" sz="2200" b="1" dirty="0">
                <a:latin typeface="+mj-lt"/>
              </a:rPr>
              <a:t>, </a:t>
            </a:r>
          </a:p>
          <a:p>
            <a:pPr algn="r">
              <a:spcBef>
                <a:spcPts val="0"/>
              </a:spcBef>
            </a:pPr>
            <a:r>
              <a:rPr lang="en-US" sz="2200" b="1" dirty="0">
                <a:latin typeface="+mj-lt"/>
              </a:rPr>
              <a:t>BCS Management</a:t>
            </a:r>
          </a:p>
        </p:txBody>
      </p:sp>
    </p:spTree>
    <p:extLst>
      <p:ext uri="{BB962C8B-B14F-4D97-AF65-F5344CB8AC3E}">
        <p14:creationId xmlns:p14="http://schemas.microsoft.com/office/powerpoint/2010/main" val="346337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F389-CF09-480E-83CF-ED02D858AB7F}"/>
              </a:ext>
            </a:extLst>
          </p:cNvPr>
          <p:cNvSpPr>
            <a:spLocks noGrp="1"/>
          </p:cNvSpPr>
          <p:nvPr>
            <p:ph type="title"/>
          </p:nvPr>
        </p:nvSpPr>
        <p:spPr/>
        <p:txBody>
          <a:bodyPr/>
          <a:lstStyle/>
          <a:p>
            <a:r>
              <a:rPr kumimoji="0" lang="en-US" sz="3200" b="1" i="0" u="none" strike="noStrike" kern="1200" cap="none" spc="0" normalizeH="0" baseline="0" noProof="0" dirty="0">
                <a:ln>
                  <a:noFill/>
                </a:ln>
                <a:solidFill>
                  <a:prstClr val="black"/>
                </a:solidFill>
                <a:effectLst/>
                <a:uLnTx/>
                <a:uFillTx/>
                <a:latin typeface="Constantia"/>
                <a:ea typeface="+mj-ea"/>
                <a:cs typeface="+mj-cs"/>
              </a:rPr>
              <a:t>Wastewater Infrastructure Project To-Date</a:t>
            </a:r>
            <a:endParaRPr lang="en-US" dirty="0"/>
          </a:p>
        </p:txBody>
      </p:sp>
      <p:sp>
        <p:nvSpPr>
          <p:cNvPr id="3" name="Content Placeholder 2">
            <a:extLst>
              <a:ext uri="{FF2B5EF4-FFF2-40B4-BE49-F238E27FC236}">
                <a16:creationId xmlns:a16="http://schemas.microsoft.com/office/drawing/2014/main" id="{4CB75DA8-F662-4292-BEA9-4EB468F0CC72}"/>
              </a:ext>
            </a:extLst>
          </p:cNvPr>
          <p:cNvSpPr>
            <a:spLocks noGrp="1"/>
          </p:cNvSpPr>
          <p:nvPr>
            <p:ph idx="1"/>
          </p:nvPr>
        </p:nvSpPr>
        <p:spPr>
          <a:xfrm>
            <a:off x="1171575" y="2119256"/>
            <a:ext cx="6888693" cy="3921161"/>
          </a:xfrm>
        </p:spPr>
        <p:txBody>
          <a:bodyPr>
            <a:normAutofit lnSpcReduction="10000"/>
          </a:bodyPr>
          <a:lstStyle/>
          <a:p>
            <a:r>
              <a:rPr lang="en-US" sz="2200" dirty="0">
                <a:solidFill>
                  <a:schemeClr val="tx2"/>
                </a:solidFill>
              </a:rPr>
              <a:t>Montgomery County Regional Sewer District provides sanitary sewer service to the RDC TIF and economic development area</a:t>
            </a:r>
          </a:p>
          <a:p>
            <a:pPr marL="0" indent="0">
              <a:buNone/>
            </a:pPr>
            <a:endParaRPr lang="en-US" sz="900" dirty="0">
              <a:solidFill>
                <a:schemeClr val="tx2"/>
              </a:solidFill>
            </a:endParaRPr>
          </a:p>
          <a:p>
            <a:r>
              <a:rPr lang="en-US" sz="2200" dirty="0">
                <a:solidFill>
                  <a:schemeClr val="tx2"/>
                </a:solidFill>
              </a:rPr>
              <a:t>Installation of 2 regional lift stations along SR 32</a:t>
            </a:r>
          </a:p>
          <a:p>
            <a:pPr marL="0" indent="0">
              <a:buNone/>
            </a:pPr>
            <a:endParaRPr lang="en-US" sz="900" dirty="0">
              <a:solidFill>
                <a:schemeClr val="tx2"/>
              </a:solidFill>
            </a:endParaRPr>
          </a:p>
          <a:p>
            <a:r>
              <a:rPr lang="en-US" sz="2200" dirty="0">
                <a:solidFill>
                  <a:schemeClr val="tx2"/>
                </a:solidFill>
              </a:rPr>
              <a:t>Collection System expansion - northward on Nucor Road to SR 32, westerly on SR 32</a:t>
            </a:r>
          </a:p>
          <a:p>
            <a:pPr lvl="1">
              <a:buFont typeface="Wingdings" panose="05000000000000000000" pitchFamily="2" charset="2"/>
              <a:buChar char="§"/>
            </a:pPr>
            <a:r>
              <a:rPr lang="en-US" sz="2000" dirty="0">
                <a:solidFill>
                  <a:schemeClr val="tx2"/>
                </a:solidFill>
              </a:rPr>
              <a:t>Installation of a total of 29,800 linear feet of sewer main</a:t>
            </a:r>
          </a:p>
          <a:p>
            <a:pPr lvl="1">
              <a:buFont typeface="Wingdings" panose="05000000000000000000" pitchFamily="2" charset="2"/>
              <a:buChar char="§"/>
            </a:pPr>
            <a:r>
              <a:rPr lang="en-US" sz="2000" dirty="0">
                <a:solidFill>
                  <a:schemeClr val="tx2"/>
                </a:solidFill>
              </a:rPr>
              <a:t>Installation of a total of 15,500 linear feet of sewer lateral</a:t>
            </a:r>
          </a:p>
          <a:p>
            <a:pPr lvl="1">
              <a:buFont typeface="Wingdings" panose="05000000000000000000" pitchFamily="2" charset="2"/>
              <a:buChar char="§"/>
            </a:pPr>
            <a:r>
              <a:rPr lang="en-US" sz="2000" dirty="0">
                <a:solidFill>
                  <a:schemeClr val="tx2"/>
                </a:solidFill>
              </a:rPr>
              <a:t>Decommissioning of 52 existing septic systems in Chigger Hollow addition</a:t>
            </a:r>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endParaRPr lang="en-US" sz="2200" dirty="0"/>
          </a:p>
          <a:p>
            <a:endParaRPr lang="en-US" sz="2200" dirty="0"/>
          </a:p>
          <a:p>
            <a:endParaRPr lang="en-US" dirty="0"/>
          </a:p>
          <a:p>
            <a:endParaRPr lang="en-US" dirty="0"/>
          </a:p>
        </p:txBody>
      </p:sp>
    </p:spTree>
    <p:extLst>
      <p:ext uri="{BB962C8B-B14F-4D97-AF65-F5344CB8AC3E}">
        <p14:creationId xmlns:p14="http://schemas.microsoft.com/office/powerpoint/2010/main" val="229861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E384A7-ABF6-4E9B-B5C4-9E2C0A544D12}"/>
              </a:ext>
            </a:extLst>
          </p:cNvPr>
          <p:cNvPicPr>
            <a:picLocks noChangeAspect="1"/>
          </p:cNvPicPr>
          <p:nvPr/>
        </p:nvPicPr>
        <p:blipFill>
          <a:blip r:embed="rId2"/>
          <a:stretch>
            <a:fillRect/>
          </a:stretch>
        </p:blipFill>
        <p:spPr>
          <a:xfrm>
            <a:off x="745066" y="1162051"/>
            <a:ext cx="7653867" cy="4305300"/>
          </a:xfrm>
          <a:prstGeom prst="rect">
            <a:avLst/>
          </a:prstGeom>
        </p:spPr>
      </p:pic>
    </p:spTree>
    <p:extLst>
      <p:ext uri="{BB962C8B-B14F-4D97-AF65-F5344CB8AC3E}">
        <p14:creationId xmlns:p14="http://schemas.microsoft.com/office/powerpoint/2010/main" val="381175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F389-CF09-480E-83CF-ED02D858AB7F}"/>
              </a:ext>
            </a:extLst>
          </p:cNvPr>
          <p:cNvSpPr>
            <a:spLocks noGrp="1"/>
          </p:cNvSpPr>
          <p:nvPr>
            <p:ph type="title"/>
          </p:nvPr>
        </p:nvSpPr>
        <p:spPr>
          <a:xfrm>
            <a:off x="1095023" y="741382"/>
            <a:ext cx="6965245" cy="1202485"/>
          </a:xfrm>
        </p:spPr>
        <p:txBody>
          <a:bodyPr>
            <a:normAutofit/>
          </a:bodyPr>
          <a:lstStyle/>
          <a:p>
            <a:r>
              <a:rPr lang="en-US" sz="3200" b="1" dirty="0"/>
              <a:t>Current Infrastructure Expansion Projects</a:t>
            </a:r>
          </a:p>
        </p:txBody>
      </p:sp>
      <p:sp>
        <p:nvSpPr>
          <p:cNvPr id="3" name="Content Placeholder 2">
            <a:extLst>
              <a:ext uri="{FF2B5EF4-FFF2-40B4-BE49-F238E27FC236}">
                <a16:creationId xmlns:a16="http://schemas.microsoft.com/office/drawing/2014/main" id="{4CB75DA8-F662-4292-BEA9-4EB468F0CC72}"/>
              </a:ext>
            </a:extLst>
          </p:cNvPr>
          <p:cNvSpPr>
            <a:spLocks noGrp="1"/>
          </p:cNvSpPr>
          <p:nvPr>
            <p:ph idx="1"/>
          </p:nvPr>
        </p:nvSpPr>
        <p:spPr>
          <a:xfrm>
            <a:off x="933451" y="2119256"/>
            <a:ext cx="7315200" cy="3921161"/>
          </a:xfrm>
        </p:spPr>
        <p:txBody>
          <a:bodyPr>
            <a:normAutofit fontScale="92500"/>
          </a:bodyPr>
          <a:lstStyle/>
          <a:p>
            <a:r>
              <a:rPr lang="en-US" sz="2200" dirty="0">
                <a:solidFill>
                  <a:schemeClr val="tx2"/>
                </a:solidFill>
                <a:latin typeface="+mj-lt"/>
              </a:rPr>
              <a:t>The Regional Sewer District’s treatment plant is operating near 50% of its 100,000 gallons per day operational capacity</a:t>
            </a:r>
          </a:p>
          <a:p>
            <a:pPr marL="0" indent="0">
              <a:buNone/>
            </a:pPr>
            <a:endParaRPr lang="en-US" sz="900" dirty="0">
              <a:solidFill>
                <a:schemeClr val="tx2"/>
              </a:solidFill>
              <a:latin typeface="+mj-lt"/>
            </a:endParaRPr>
          </a:p>
          <a:p>
            <a:r>
              <a:rPr lang="en-US" sz="2200" dirty="0">
                <a:solidFill>
                  <a:schemeClr val="tx2"/>
                </a:solidFill>
                <a:latin typeface="+mj-lt"/>
              </a:rPr>
              <a:t>Many industrial users are high-volume wastewater generators</a:t>
            </a:r>
          </a:p>
          <a:p>
            <a:pPr marL="0" indent="0">
              <a:buNone/>
            </a:pPr>
            <a:endParaRPr lang="en-US" sz="900" dirty="0">
              <a:solidFill>
                <a:schemeClr val="tx2"/>
              </a:solidFill>
              <a:latin typeface="+mj-lt"/>
            </a:endParaRPr>
          </a:p>
          <a:p>
            <a:r>
              <a:rPr lang="en-US" sz="2200" dirty="0">
                <a:solidFill>
                  <a:schemeClr val="tx2"/>
                </a:solidFill>
                <a:latin typeface="+mj-lt"/>
              </a:rPr>
              <a:t>A phased capacity expansion has been initiated in preparation for economic development activity</a:t>
            </a:r>
          </a:p>
          <a:p>
            <a:pPr lvl="1">
              <a:buFont typeface="Wingdings" panose="05000000000000000000" pitchFamily="2" charset="2"/>
              <a:buChar char="§"/>
            </a:pPr>
            <a:r>
              <a:rPr lang="en-US" sz="2000" dirty="0">
                <a:solidFill>
                  <a:schemeClr val="tx2"/>
                </a:solidFill>
                <a:latin typeface="+mj-lt"/>
              </a:rPr>
              <a:t>Phase 1 – Design to 600k GPD capacity</a:t>
            </a:r>
          </a:p>
          <a:p>
            <a:pPr lvl="1">
              <a:buFont typeface="Wingdings" panose="05000000000000000000" pitchFamily="2" charset="2"/>
              <a:buChar char="§"/>
            </a:pPr>
            <a:r>
              <a:rPr lang="en-US" sz="2000" dirty="0">
                <a:solidFill>
                  <a:schemeClr val="tx2"/>
                </a:solidFill>
                <a:latin typeface="+mj-lt"/>
              </a:rPr>
              <a:t>Phase 2 – Build to 300k - 600k GPD capacity depending on user needs</a:t>
            </a:r>
          </a:p>
          <a:p>
            <a:pPr lvl="1">
              <a:buFont typeface="Wingdings" panose="05000000000000000000" pitchFamily="2" charset="2"/>
              <a:buChar char="§"/>
            </a:pPr>
            <a:r>
              <a:rPr lang="en-US" sz="2000" dirty="0">
                <a:solidFill>
                  <a:schemeClr val="tx2"/>
                </a:solidFill>
                <a:latin typeface="+mj-lt"/>
              </a:rPr>
              <a:t>Phase 3 – Plant design allows for expansion up to 1.2 million gallons per day </a:t>
            </a:r>
          </a:p>
          <a:p>
            <a:endParaRPr lang="en-US" sz="2200" dirty="0">
              <a:solidFill>
                <a:schemeClr val="tx2"/>
              </a:solidFill>
            </a:endParaRPr>
          </a:p>
          <a:p>
            <a:endParaRPr lang="en-US" sz="2200" dirty="0">
              <a:solidFill>
                <a:schemeClr val="tx2"/>
              </a:solidFill>
            </a:endParaRPr>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pPr lvl="1">
              <a:buFont typeface="Wingdings" panose="05000000000000000000" pitchFamily="2" charset="2"/>
              <a:buChar char="§"/>
            </a:pPr>
            <a:endParaRPr lang="en-US" sz="2000" dirty="0"/>
          </a:p>
          <a:p>
            <a:endParaRPr lang="en-US" sz="2200" dirty="0"/>
          </a:p>
          <a:p>
            <a:endParaRPr lang="en-US" sz="2200" dirty="0"/>
          </a:p>
          <a:p>
            <a:endParaRPr lang="en-US" dirty="0"/>
          </a:p>
          <a:p>
            <a:endParaRPr lang="en-US" dirty="0"/>
          </a:p>
        </p:txBody>
      </p:sp>
    </p:spTree>
    <p:extLst>
      <p:ext uri="{BB962C8B-B14F-4D97-AF65-F5344CB8AC3E}">
        <p14:creationId xmlns:p14="http://schemas.microsoft.com/office/powerpoint/2010/main" val="161859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895350" y="1934630"/>
            <a:ext cx="7372350" cy="1362075"/>
          </a:xfrm>
        </p:spPr>
        <p:txBody>
          <a:bodyPr>
            <a:normAutofit/>
          </a:bodyPr>
          <a:lstStyle/>
          <a:p>
            <a:r>
              <a:rPr lang="en-US" sz="3200" b="1" dirty="0"/>
              <a:t>Residential Development Efforts</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2589743" y="3334805"/>
            <a:ext cx="5239807" cy="1309511"/>
          </a:xfrm>
        </p:spPr>
        <p:txBody>
          <a:bodyPr>
            <a:normAutofit/>
          </a:bodyPr>
          <a:lstStyle/>
          <a:p>
            <a:pPr algn="r"/>
            <a:r>
              <a:rPr lang="en-US" sz="2200" b="1" dirty="0">
                <a:latin typeface="+mj-lt"/>
              </a:rPr>
              <a:t>Ron Dickerson &amp; John Frey </a:t>
            </a:r>
          </a:p>
        </p:txBody>
      </p:sp>
    </p:spTree>
    <p:extLst>
      <p:ext uri="{BB962C8B-B14F-4D97-AF65-F5344CB8AC3E}">
        <p14:creationId xmlns:p14="http://schemas.microsoft.com/office/powerpoint/2010/main" val="316458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175" y="547513"/>
            <a:ext cx="7105650" cy="670322"/>
          </a:xfrm>
        </p:spPr>
        <p:txBody>
          <a:bodyPr>
            <a:normAutofit/>
          </a:bodyPr>
          <a:lstStyle/>
          <a:p>
            <a:r>
              <a:rPr lang="en-US" sz="3200" b="1" dirty="0"/>
              <a:t>10- Year Conceptual Development</a:t>
            </a:r>
          </a:p>
        </p:txBody>
      </p:sp>
      <p:sp>
        <p:nvSpPr>
          <p:cNvPr id="3" name="Content Placeholder 2"/>
          <p:cNvSpPr>
            <a:spLocks noGrp="1"/>
          </p:cNvSpPr>
          <p:nvPr>
            <p:ph idx="1"/>
          </p:nvPr>
        </p:nvSpPr>
        <p:spPr>
          <a:xfrm>
            <a:off x="1354017" y="1992512"/>
            <a:ext cx="2838157" cy="3336727"/>
          </a:xfrm>
        </p:spPr>
        <p:txBody>
          <a:bodyPr>
            <a:normAutofit/>
          </a:bodyPr>
          <a:lstStyle/>
          <a:p>
            <a:pPr>
              <a:buClr>
                <a:srgbClr val="FF0000"/>
              </a:buClr>
            </a:pPr>
            <a:endParaRPr lang="en-US" sz="2100" dirty="0"/>
          </a:p>
          <a:p>
            <a:pPr>
              <a:buClr>
                <a:srgbClr val="FF0000"/>
              </a:buClr>
            </a:pPr>
            <a:endParaRPr lang="en-US" sz="2100" dirty="0"/>
          </a:p>
        </p:txBody>
      </p:sp>
      <p:pic>
        <p:nvPicPr>
          <p:cNvPr id="6" name="Picture 5">
            <a:extLst>
              <a:ext uri="{FF2B5EF4-FFF2-40B4-BE49-F238E27FC236}">
                <a16:creationId xmlns:a16="http://schemas.microsoft.com/office/drawing/2014/main" id="{F14F365E-7DEF-4CBC-928D-99AD6A773E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826" y="1358011"/>
            <a:ext cx="6591300" cy="4781726"/>
          </a:xfrm>
          <a:prstGeom prst="rect">
            <a:avLst/>
          </a:prstGeom>
        </p:spPr>
      </p:pic>
    </p:spTree>
    <p:extLst>
      <p:ext uri="{BB962C8B-B14F-4D97-AF65-F5344CB8AC3E}">
        <p14:creationId xmlns:p14="http://schemas.microsoft.com/office/powerpoint/2010/main" val="330173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895350" y="1934630"/>
            <a:ext cx="7372350" cy="1362075"/>
          </a:xfrm>
        </p:spPr>
        <p:txBody>
          <a:bodyPr>
            <a:normAutofit/>
          </a:bodyPr>
          <a:lstStyle/>
          <a:p>
            <a:r>
              <a:rPr lang="en-US" sz="3200" b="1" dirty="0"/>
              <a:t>Site Development Efforts</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1818218" y="3296705"/>
            <a:ext cx="5239807" cy="1309511"/>
          </a:xfrm>
        </p:spPr>
        <p:txBody>
          <a:bodyPr>
            <a:normAutofit/>
          </a:bodyPr>
          <a:lstStyle/>
          <a:p>
            <a:pPr algn="r">
              <a:spcBef>
                <a:spcPts val="0"/>
              </a:spcBef>
            </a:pPr>
            <a:r>
              <a:rPr lang="en-US" sz="2200" b="1" dirty="0">
                <a:latin typeface="+mj-lt"/>
              </a:rPr>
              <a:t>Grant Schouweiler, </a:t>
            </a:r>
          </a:p>
          <a:p>
            <a:pPr algn="r">
              <a:spcBef>
                <a:spcPts val="0"/>
              </a:spcBef>
            </a:pPr>
            <a:r>
              <a:rPr lang="en-US" sz="2200" b="1" dirty="0">
                <a:latin typeface="+mj-lt"/>
              </a:rPr>
              <a:t>BCS Management</a:t>
            </a:r>
          </a:p>
          <a:p>
            <a:pPr algn="r">
              <a:spcBef>
                <a:spcPts val="0"/>
              </a:spcBef>
            </a:pPr>
            <a:r>
              <a:rPr lang="en-US" sz="2200" b="1" dirty="0">
                <a:latin typeface="+mj-lt"/>
              </a:rPr>
              <a:t>  </a:t>
            </a:r>
          </a:p>
        </p:txBody>
      </p:sp>
    </p:spTree>
    <p:extLst>
      <p:ext uri="{BB962C8B-B14F-4D97-AF65-F5344CB8AC3E}">
        <p14:creationId xmlns:p14="http://schemas.microsoft.com/office/powerpoint/2010/main" val="134258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41A3715-053A-4692-93F8-ED62F551A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862" y="552451"/>
            <a:ext cx="4784208" cy="5743574"/>
          </a:xfrm>
          <a:prstGeom prst="rect">
            <a:avLst/>
          </a:prstGeom>
        </p:spPr>
      </p:pic>
    </p:spTree>
    <p:extLst>
      <p:ext uri="{BB962C8B-B14F-4D97-AF65-F5344CB8AC3E}">
        <p14:creationId xmlns:p14="http://schemas.microsoft.com/office/powerpoint/2010/main" val="52384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6ADF07F-C84A-4ED8-9EBF-08A9662EC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13" y="132160"/>
            <a:ext cx="8791574" cy="6593680"/>
          </a:xfrm>
          <a:prstGeom prst="rect">
            <a:avLst/>
          </a:prstGeom>
        </p:spPr>
      </p:pic>
    </p:spTree>
    <p:extLst>
      <p:ext uri="{BB962C8B-B14F-4D97-AF65-F5344CB8AC3E}">
        <p14:creationId xmlns:p14="http://schemas.microsoft.com/office/powerpoint/2010/main" val="95496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8F48-04DA-4787-8DED-C8D7BD81F799}"/>
              </a:ext>
            </a:extLst>
          </p:cNvPr>
          <p:cNvSpPr>
            <a:spLocks noGrp="1"/>
          </p:cNvSpPr>
          <p:nvPr>
            <p:ph type="title"/>
          </p:nvPr>
        </p:nvSpPr>
        <p:spPr>
          <a:xfrm>
            <a:off x="1095023" y="683465"/>
            <a:ext cx="6965245" cy="1202485"/>
          </a:xfrm>
        </p:spPr>
        <p:txBody>
          <a:bodyPr>
            <a:normAutofit/>
          </a:bodyPr>
          <a:lstStyle/>
          <a:p>
            <a:r>
              <a:rPr lang="en-US" sz="3200" b="1" dirty="0"/>
              <a:t>Nucor TIF Parcel Inventory</a:t>
            </a:r>
          </a:p>
        </p:txBody>
      </p:sp>
      <p:sp>
        <p:nvSpPr>
          <p:cNvPr id="3" name="Content Placeholder 2">
            <a:extLst>
              <a:ext uri="{FF2B5EF4-FFF2-40B4-BE49-F238E27FC236}">
                <a16:creationId xmlns:a16="http://schemas.microsoft.com/office/drawing/2014/main" id="{1B40F446-F32E-4111-A426-A9B656D43187}"/>
              </a:ext>
            </a:extLst>
          </p:cNvPr>
          <p:cNvSpPr>
            <a:spLocks noGrp="1"/>
          </p:cNvSpPr>
          <p:nvPr>
            <p:ph idx="1"/>
          </p:nvPr>
        </p:nvSpPr>
        <p:spPr>
          <a:xfrm>
            <a:off x="1209675" y="1885950"/>
            <a:ext cx="6850593" cy="3913319"/>
          </a:xfrm>
        </p:spPr>
        <p:txBody>
          <a:bodyPr>
            <a:normAutofit/>
          </a:bodyPr>
          <a:lstStyle/>
          <a:p>
            <a:r>
              <a:rPr lang="en-US" sz="2200" dirty="0">
                <a:solidFill>
                  <a:schemeClr val="tx2"/>
                </a:solidFill>
                <a:latin typeface="+mj-lt"/>
              </a:rPr>
              <a:t>Landowner dynamics varied</a:t>
            </a:r>
          </a:p>
          <a:p>
            <a:pPr lvl="1">
              <a:buFont typeface="Wingdings" panose="05000000000000000000" pitchFamily="2" charset="2"/>
              <a:buChar char="§"/>
            </a:pPr>
            <a:r>
              <a:rPr lang="en-US" dirty="0">
                <a:solidFill>
                  <a:schemeClr val="tx2"/>
                </a:solidFill>
                <a:latin typeface="+mj-lt"/>
              </a:rPr>
              <a:t>Multi-generation family farms</a:t>
            </a:r>
          </a:p>
          <a:p>
            <a:pPr lvl="1">
              <a:buFont typeface="Wingdings" panose="05000000000000000000" pitchFamily="2" charset="2"/>
              <a:buChar char="§"/>
            </a:pPr>
            <a:r>
              <a:rPr lang="en-US" dirty="0">
                <a:solidFill>
                  <a:schemeClr val="tx2"/>
                </a:solidFill>
                <a:latin typeface="+mj-lt"/>
              </a:rPr>
              <a:t>Investors </a:t>
            </a:r>
          </a:p>
          <a:p>
            <a:r>
              <a:rPr lang="en-US" sz="2200" dirty="0">
                <a:solidFill>
                  <a:schemeClr val="tx2"/>
                </a:solidFill>
                <a:latin typeface="+mj-lt"/>
              </a:rPr>
              <a:t>Multiple landowners open to offers but unwilling to name their price</a:t>
            </a:r>
          </a:p>
          <a:p>
            <a:pPr lvl="1">
              <a:buFont typeface="Wingdings" panose="05000000000000000000" pitchFamily="2" charset="2"/>
              <a:buChar char="§"/>
            </a:pPr>
            <a:r>
              <a:rPr lang="en-US" dirty="0">
                <a:solidFill>
                  <a:schemeClr val="tx2"/>
                </a:solidFill>
                <a:latin typeface="+mj-lt"/>
              </a:rPr>
              <a:t>Fear of underselling</a:t>
            </a:r>
          </a:p>
          <a:p>
            <a:pPr lvl="1">
              <a:buFont typeface="Wingdings" panose="05000000000000000000" pitchFamily="2" charset="2"/>
              <a:buChar char="§"/>
            </a:pPr>
            <a:r>
              <a:rPr lang="en-US" dirty="0">
                <a:solidFill>
                  <a:schemeClr val="tx2"/>
                </a:solidFill>
                <a:latin typeface="+mj-lt"/>
              </a:rPr>
              <a:t>Would rather wait to receive an offer to initiate negotiation</a:t>
            </a:r>
          </a:p>
          <a:p>
            <a:pPr lvl="1">
              <a:buFont typeface="Wingdings" panose="05000000000000000000" pitchFamily="2" charset="2"/>
              <a:buChar char="§"/>
            </a:pPr>
            <a:r>
              <a:rPr lang="en-US" dirty="0">
                <a:solidFill>
                  <a:schemeClr val="tx2"/>
                </a:solidFill>
                <a:latin typeface="+mj-lt"/>
              </a:rPr>
              <a:t>Not listing on the marke</a:t>
            </a:r>
            <a:r>
              <a:rPr lang="en-US" dirty="0">
                <a:solidFill>
                  <a:schemeClr val="tx2"/>
                </a:solidFill>
              </a:rPr>
              <a:t>t</a:t>
            </a:r>
          </a:p>
        </p:txBody>
      </p:sp>
    </p:spTree>
    <p:extLst>
      <p:ext uri="{BB962C8B-B14F-4D97-AF65-F5344CB8AC3E}">
        <p14:creationId xmlns:p14="http://schemas.microsoft.com/office/powerpoint/2010/main" val="156204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D156-E455-4FA2-BB98-F275EBB1A63E}"/>
              </a:ext>
            </a:extLst>
          </p:cNvPr>
          <p:cNvSpPr>
            <a:spLocks noGrp="1"/>
          </p:cNvSpPr>
          <p:nvPr>
            <p:ph type="ctrTitle"/>
          </p:nvPr>
        </p:nvSpPr>
        <p:spPr>
          <a:xfrm>
            <a:off x="1334452" y="1073152"/>
            <a:ext cx="6475095" cy="784223"/>
          </a:xfrm>
        </p:spPr>
        <p:txBody>
          <a:bodyPr>
            <a:normAutofit/>
          </a:bodyPr>
          <a:lstStyle/>
          <a:p>
            <a:r>
              <a:rPr lang="en-US" sz="3600" b="1" dirty="0"/>
              <a:t>Agenda</a:t>
            </a:r>
          </a:p>
        </p:txBody>
      </p:sp>
      <p:sp>
        <p:nvSpPr>
          <p:cNvPr id="3" name="Subtitle 2">
            <a:extLst>
              <a:ext uri="{FF2B5EF4-FFF2-40B4-BE49-F238E27FC236}">
                <a16:creationId xmlns:a16="http://schemas.microsoft.com/office/drawing/2014/main" id="{7F265215-2AA2-40E6-83E1-0D647798DEF8}"/>
              </a:ext>
            </a:extLst>
          </p:cNvPr>
          <p:cNvSpPr>
            <a:spLocks noGrp="1"/>
          </p:cNvSpPr>
          <p:nvPr>
            <p:ph type="subTitle" idx="1"/>
          </p:nvPr>
        </p:nvSpPr>
        <p:spPr>
          <a:xfrm>
            <a:off x="1325879" y="2009775"/>
            <a:ext cx="6475095" cy="3775073"/>
          </a:xfrm>
        </p:spPr>
        <p:txBody>
          <a:bodyPr>
            <a:normAutofit fontScale="55000" lnSpcReduction="20000"/>
          </a:bodyPr>
          <a:lstStyle/>
          <a:p>
            <a:pPr algn="l"/>
            <a:r>
              <a:rPr lang="en-US" sz="4000" dirty="0">
                <a:latin typeface="+mj-lt"/>
              </a:rPr>
              <a:t>Welcome &amp; Opening Remarks</a:t>
            </a:r>
          </a:p>
          <a:p>
            <a:pPr algn="l"/>
            <a:endParaRPr lang="en-US" sz="2600" dirty="0">
              <a:latin typeface="+mj-lt"/>
            </a:endParaRPr>
          </a:p>
          <a:p>
            <a:pPr algn="l"/>
            <a:r>
              <a:rPr lang="en-US" sz="4000" dirty="0">
                <a:latin typeface="+mj-lt"/>
              </a:rPr>
              <a:t>Overview of Work Focus Areas:</a:t>
            </a:r>
          </a:p>
          <a:p>
            <a:pPr algn="l"/>
            <a:r>
              <a:rPr lang="en-US" sz="4000" dirty="0">
                <a:latin typeface="+mj-lt"/>
              </a:rPr>
              <a:t>    Thoroughfare Plan Update</a:t>
            </a:r>
          </a:p>
          <a:p>
            <a:pPr algn="l"/>
            <a:r>
              <a:rPr lang="en-US" sz="4000" dirty="0">
                <a:latin typeface="+mj-lt"/>
              </a:rPr>
              <a:t>    Water Infrastructure Expansion Update</a:t>
            </a:r>
          </a:p>
          <a:p>
            <a:pPr algn="l"/>
            <a:r>
              <a:rPr lang="en-US" sz="4000" dirty="0">
                <a:latin typeface="+mj-lt"/>
              </a:rPr>
              <a:t>    Wastewater Infrastructure Expansion Update</a:t>
            </a:r>
          </a:p>
          <a:p>
            <a:pPr algn="l"/>
            <a:r>
              <a:rPr lang="en-US" sz="4000" dirty="0">
                <a:latin typeface="+mj-lt"/>
              </a:rPr>
              <a:t>    Residential Development Efforts</a:t>
            </a:r>
          </a:p>
          <a:p>
            <a:pPr algn="l"/>
            <a:r>
              <a:rPr lang="en-US" sz="4000" dirty="0">
                <a:latin typeface="+mj-lt"/>
              </a:rPr>
              <a:t>    Site Development Efforts</a:t>
            </a:r>
          </a:p>
          <a:p>
            <a:pPr algn="l"/>
            <a:endParaRPr lang="en-US" sz="2600" dirty="0">
              <a:latin typeface="+mj-lt"/>
            </a:endParaRPr>
          </a:p>
          <a:p>
            <a:pPr algn="l"/>
            <a:r>
              <a:rPr lang="en-US" sz="4000" dirty="0">
                <a:latin typeface="+mj-lt"/>
              </a:rPr>
              <a:t>Current TIF Budget &amp; Impact on Taxing Districts</a:t>
            </a:r>
          </a:p>
          <a:p>
            <a:pPr algn="l"/>
            <a:endParaRPr lang="en-US" sz="2600" dirty="0">
              <a:latin typeface="+mj-lt"/>
            </a:endParaRPr>
          </a:p>
          <a:p>
            <a:pPr algn="l"/>
            <a:r>
              <a:rPr lang="en-US" sz="4000" dirty="0">
                <a:latin typeface="+mj-lt"/>
              </a:rPr>
              <a:t>Q&amp;A</a:t>
            </a:r>
          </a:p>
          <a:p>
            <a:pPr algn="l"/>
            <a:endParaRPr lang="en-US" sz="2600" dirty="0">
              <a:latin typeface="+mj-lt"/>
            </a:endParaRPr>
          </a:p>
        </p:txBody>
      </p:sp>
    </p:spTree>
    <p:extLst>
      <p:ext uri="{BB962C8B-B14F-4D97-AF65-F5344CB8AC3E}">
        <p14:creationId xmlns:p14="http://schemas.microsoft.com/office/powerpoint/2010/main" val="56772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C94F-6AA5-4CB6-B61A-7DC64FA2769A}"/>
              </a:ext>
            </a:extLst>
          </p:cNvPr>
          <p:cNvSpPr>
            <a:spLocks noGrp="1"/>
          </p:cNvSpPr>
          <p:nvPr>
            <p:ph type="title"/>
          </p:nvPr>
        </p:nvSpPr>
        <p:spPr>
          <a:xfrm>
            <a:off x="1089377" y="704318"/>
            <a:ext cx="6965245" cy="1066049"/>
          </a:xfrm>
        </p:spPr>
        <p:txBody>
          <a:bodyPr>
            <a:normAutofit/>
          </a:bodyPr>
          <a:lstStyle/>
          <a:p>
            <a:r>
              <a:rPr lang="en-US" sz="3200" b="1" dirty="0"/>
              <a:t>Firms Reached</a:t>
            </a:r>
          </a:p>
        </p:txBody>
      </p:sp>
      <p:pic>
        <p:nvPicPr>
          <p:cNvPr id="1026" name="Picture 2" descr="The Opus Group">
            <a:extLst>
              <a:ext uri="{FF2B5EF4-FFF2-40B4-BE49-F238E27FC236}">
                <a16:creationId xmlns:a16="http://schemas.microsoft.com/office/drawing/2014/main" id="{3C24612D-BA7B-49B0-9862-85776ACD0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099" y="3201653"/>
            <a:ext cx="2339371" cy="7330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erPoint Properties">
            <a:extLst>
              <a:ext uri="{FF2B5EF4-FFF2-40B4-BE49-F238E27FC236}">
                <a16:creationId xmlns:a16="http://schemas.microsoft.com/office/drawing/2014/main" id="{27BE3EA6-2391-42B6-B7CE-CD2CDB856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120" y="2211970"/>
            <a:ext cx="4366131" cy="583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ur Culture">
            <a:extLst>
              <a:ext uri="{FF2B5EF4-FFF2-40B4-BE49-F238E27FC236}">
                <a16:creationId xmlns:a16="http://schemas.microsoft.com/office/drawing/2014/main" id="{A4C22BBC-23E5-45E2-955B-493B9F2DE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432" y="3429000"/>
            <a:ext cx="2155214" cy="21552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ilverlode Consulting">
            <a:extLst>
              <a:ext uri="{FF2B5EF4-FFF2-40B4-BE49-F238E27FC236}">
                <a16:creationId xmlns:a16="http://schemas.microsoft.com/office/drawing/2014/main" id="{7063C392-81CA-4214-9A72-5BCE314717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1767" y="4421259"/>
            <a:ext cx="3962855" cy="106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7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7EED-9628-4E10-B1C3-5C4D0F7CEB77}"/>
              </a:ext>
            </a:extLst>
          </p:cNvPr>
          <p:cNvSpPr>
            <a:spLocks noGrp="1"/>
          </p:cNvSpPr>
          <p:nvPr>
            <p:ph type="title"/>
          </p:nvPr>
        </p:nvSpPr>
        <p:spPr>
          <a:xfrm>
            <a:off x="1095023" y="817582"/>
            <a:ext cx="6965245" cy="982643"/>
          </a:xfrm>
        </p:spPr>
        <p:txBody>
          <a:bodyPr>
            <a:normAutofit/>
          </a:bodyPr>
          <a:lstStyle/>
          <a:p>
            <a:r>
              <a:rPr lang="en-US" sz="3200" b="1" dirty="0"/>
              <a:t>Marketing &amp; Development Partner </a:t>
            </a:r>
          </a:p>
        </p:txBody>
      </p:sp>
      <p:sp>
        <p:nvSpPr>
          <p:cNvPr id="3" name="Content Placeholder 2">
            <a:extLst>
              <a:ext uri="{FF2B5EF4-FFF2-40B4-BE49-F238E27FC236}">
                <a16:creationId xmlns:a16="http://schemas.microsoft.com/office/drawing/2014/main" id="{EFC995A0-1C1B-45EC-A373-D22F44571824}"/>
              </a:ext>
            </a:extLst>
          </p:cNvPr>
          <p:cNvSpPr>
            <a:spLocks noGrp="1"/>
          </p:cNvSpPr>
          <p:nvPr>
            <p:ph idx="1"/>
          </p:nvPr>
        </p:nvSpPr>
        <p:spPr>
          <a:xfrm>
            <a:off x="1166636" y="1838325"/>
            <a:ext cx="6810727" cy="3922844"/>
          </a:xfrm>
        </p:spPr>
        <p:txBody>
          <a:bodyPr>
            <a:noAutofit/>
          </a:bodyPr>
          <a:lstStyle/>
          <a:p>
            <a:r>
              <a:rPr lang="en-US" sz="2200" dirty="0">
                <a:solidFill>
                  <a:schemeClr val="tx2"/>
                </a:solidFill>
                <a:latin typeface="+mj-lt"/>
              </a:rPr>
              <a:t>Working on behalf of the RDC</a:t>
            </a:r>
          </a:p>
          <a:p>
            <a:pPr lvl="1">
              <a:buFont typeface="Wingdings" panose="05000000000000000000" pitchFamily="2" charset="2"/>
              <a:buChar char="§"/>
            </a:pPr>
            <a:r>
              <a:rPr lang="en-US" dirty="0">
                <a:solidFill>
                  <a:schemeClr val="tx2"/>
                </a:solidFill>
                <a:latin typeface="+mj-lt"/>
              </a:rPr>
              <a:t>Assessing Property Values</a:t>
            </a:r>
          </a:p>
          <a:p>
            <a:pPr lvl="1">
              <a:buFont typeface="Wingdings" panose="05000000000000000000" pitchFamily="2" charset="2"/>
              <a:buChar char="§"/>
            </a:pPr>
            <a:r>
              <a:rPr lang="en-US" dirty="0">
                <a:solidFill>
                  <a:schemeClr val="tx2"/>
                </a:solidFill>
                <a:latin typeface="+mj-lt"/>
              </a:rPr>
              <a:t>Incorporate Developer’s Prospective</a:t>
            </a:r>
          </a:p>
          <a:p>
            <a:pPr lvl="1">
              <a:buFont typeface="Wingdings" panose="05000000000000000000" pitchFamily="2" charset="2"/>
              <a:buChar char="§"/>
            </a:pPr>
            <a:r>
              <a:rPr lang="en-US" dirty="0">
                <a:solidFill>
                  <a:schemeClr val="tx2"/>
                </a:solidFill>
                <a:latin typeface="+mj-lt"/>
              </a:rPr>
              <a:t>Detailed Development Plan</a:t>
            </a:r>
          </a:p>
          <a:p>
            <a:pPr lvl="1">
              <a:buFont typeface="Wingdings" panose="05000000000000000000" pitchFamily="2" charset="2"/>
              <a:buChar char="§"/>
            </a:pPr>
            <a:r>
              <a:rPr lang="en-US" dirty="0">
                <a:solidFill>
                  <a:schemeClr val="tx2"/>
                </a:solidFill>
                <a:latin typeface="+mj-lt"/>
              </a:rPr>
              <a:t>Marketing Strategy to Reach Interested Buyers</a:t>
            </a:r>
          </a:p>
          <a:p>
            <a:pPr marL="342900" lvl="1" indent="0">
              <a:buNone/>
            </a:pPr>
            <a:endParaRPr lang="en-US" dirty="0">
              <a:latin typeface="+mj-lt"/>
            </a:endParaRPr>
          </a:p>
          <a:p>
            <a:r>
              <a:rPr lang="en-US" sz="2200" dirty="0">
                <a:solidFill>
                  <a:schemeClr val="tx2"/>
                </a:solidFill>
                <a:effectLst/>
                <a:latin typeface="+mj-lt"/>
                <a:ea typeface="Calibri" panose="020F0502020204030204" pitchFamily="34" charset="0"/>
              </a:rPr>
              <a:t>BCS Management is currently working with the RDC’s Review Committee to finalize an agreement with a marketing &amp; development partner</a:t>
            </a:r>
            <a:endParaRPr lang="en-US" sz="2200" dirty="0">
              <a:solidFill>
                <a:schemeClr val="tx2"/>
              </a:solidFill>
              <a:latin typeface="+mj-lt"/>
            </a:endParaRPr>
          </a:p>
        </p:txBody>
      </p:sp>
    </p:spTree>
    <p:extLst>
      <p:ext uri="{BB962C8B-B14F-4D97-AF65-F5344CB8AC3E}">
        <p14:creationId xmlns:p14="http://schemas.microsoft.com/office/powerpoint/2010/main" val="343851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885825" y="2199221"/>
            <a:ext cx="7372350" cy="1362075"/>
          </a:xfrm>
        </p:spPr>
        <p:txBody>
          <a:bodyPr>
            <a:normAutofit/>
          </a:bodyPr>
          <a:lstStyle/>
          <a:p>
            <a:r>
              <a:rPr lang="en-US" sz="3200" b="1" dirty="0"/>
              <a:t>Current TIF Budget &amp; Impact on Taxing Districts</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2494493" y="3588817"/>
            <a:ext cx="5239807" cy="1309511"/>
          </a:xfrm>
        </p:spPr>
        <p:txBody>
          <a:bodyPr>
            <a:normAutofit/>
          </a:bodyPr>
          <a:lstStyle/>
          <a:p>
            <a:pPr algn="r">
              <a:spcBef>
                <a:spcPts val="0"/>
              </a:spcBef>
            </a:pPr>
            <a:r>
              <a:rPr lang="en-US" sz="2200" b="1" dirty="0">
                <a:latin typeface="+mj-lt"/>
              </a:rPr>
              <a:t>Jeff Peters, Peters Municipal Consultants</a:t>
            </a:r>
          </a:p>
        </p:txBody>
      </p:sp>
    </p:spTree>
    <p:extLst>
      <p:ext uri="{BB962C8B-B14F-4D97-AF65-F5344CB8AC3E}">
        <p14:creationId xmlns:p14="http://schemas.microsoft.com/office/powerpoint/2010/main" val="345800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D372F0-4C04-4367-960D-BA0E662ED033}"/>
              </a:ext>
            </a:extLst>
          </p:cNvPr>
          <p:cNvSpPr txBox="1"/>
          <p:nvPr/>
        </p:nvSpPr>
        <p:spPr>
          <a:xfrm>
            <a:off x="778669" y="637283"/>
            <a:ext cx="7586662" cy="5447645"/>
          </a:xfrm>
          <a:prstGeom prst="rect">
            <a:avLst/>
          </a:prstGeom>
          <a:noFill/>
        </p:spPr>
        <p:txBody>
          <a:bodyPr wrap="square">
            <a:spAutoFit/>
          </a:bodyPr>
          <a:lstStyle/>
          <a:p>
            <a:pPr algn="ctr"/>
            <a:r>
              <a:rPr lang="en-US" sz="3200" b="1" dirty="0">
                <a:latin typeface="+mj-lt"/>
              </a:rPr>
              <a:t>2020 Montgomery County </a:t>
            </a:r>
          </a:p>
          <a:p>
            <a:pPr algn="ctr"/>
            <a:r>
              <a:rPr lang="en-US" sz="3200" b="1" dirty="0">
                <a:latin typeface="+mj-lt"/>
              </a:rPr>
              <a:t>Redevelopment Commission </a:t>
            </a:r>
          </a:p>
          <a:p>
            <a:pPr algn="ctr"/>
            <a:r>
              <a:rPr lang="en-US" sz="3200" b="1" dirty="0">
                <a:latin typeface="+mj-lt"/>
              </a:rPr>
              <a:t>Annual Presentation</a:t>
            </a:r>
          </a:p>
          <a:p>
            <a:endParaRPr lang="en-US" dirty="0"/>
          </a:p>
          <a:p>
            <a:endParaRPr lang="en-US" dirty="0"/>
          </a:p>
          <a:p>
            <a:r>
              <a:rPr lang="en-US" sz="2200" dirty="0">
                <a:solidFill>
                  <a:schemeClr val="tx2"/>
                </a:solidFill>
                <a:latin typeface="+mj-lt"/>
              </a:rPr>
              <a:t>IC 36-7-25-8: Each redevelopment commission shall annually present information for the governing bodies of all taxing units that have territory within an allocation area of the redevelopment commission. The presentation shall be made at a meeting of the redevelopment commission and must include the following: (1) The commission's budget with respect to allocated property tax proceeds. (2) The long-term plans for the allocation area. (3) The impact on each taxing unit.</a:t>
            </a:r>
          </a:p>
          <a:p>
            <a:endParaRPr lang="en-US" dirty="0"/>
          </a:p>
        </p:txBody>
      </p:sp>
    </p:spTree>
    <p:extLst>
      <p:ext uri="{BB962C8B-B14F-4D97-AF65-F5344CB8AC3E}">
        <p14:creationId xmlns:p14="http://schemas.microsoft.com/office/powerpoint/2010/main" val="2013715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D372F0-4C04-4367-960D-BA0E662ED033}"/>
              </a:ext>
            </a:extLst>
          </p:cNvPr>
          <p:cNvSpPr txBox="1"/>
          <p:nvPr/>
        </p:nvSpPr>
        <p:spPr>
          <a:xfrm>
            <a:off x="719137" y="619452"/>
            <a:ext cx="7705725" cy="5370701"/>
          </a:xfrm>
          <a:prstGeom prst="rect">
            <a:avLst/>
          </a:prstGeom>
          <a:noFill/>
        </p:spPr>
        <p:txBody>
          <a:bodyPr wrap="square">
            <a:spAutoFit/>
          </a:bodyPr>
          <a:lstStyle/>
          <a:p>
            <a:pPr algn="ctr"/>
            <a:r>
              <a:rPr lang="en-US" sz="3200" b="1" dirty="0">
                <a:latin typeface="+mj-lt"/>
              </a:rPr>
              <a:t>Summary</a:t>
            </a:r>
          </a:p>
          <a:p>
            <a:endParaRPr lang="en-US" dirty="0"/>
          </a:p>
          <a:p>
            <a:pPr marL="342900" indent="-342900">
              <a:buAutoNum type="arabicParenR"/>
            </a:pPr>
            <a:r>
              <a:rPr lang="en-US" sz="1900" dirty="0">
                <a:solidFill>
                  <a:schemeClr val="tx2"/>
                </a:solidFill>
                <a:latin typeface="+mj-lt"/>
              </a:rPr>
              <a:t>The commission’s budget can be seen on Page 2 and consumes most of the allocated property tax proceeds anticipated through 2023. The budget includes consulting services for engineering, legal, financial, marketing, debt service on bonds and notes, and any other consulting which assists the RDC in fulfilling its functions and plans. The 2021 budget is $1,525,000.</a:t>
            </a:r>
          </a:p>
          <a:p>
            <a:endParaRPr lang="en-US" sz="800" dirty="0">
              <a:solidFill>
                <a:schemeClr val="tx2"/>
              </a:solidFill>
              <a:latin typeface="+mj-lt"/>
            </a:endParaRPr>
          </a:p>
          <a:p>
            <a:pPr marL="342900" indent="-342900">
              <a:buFont typeface="+mj-lt"/>
              <a:buAutoNum type="arabicParenR" startAt="2"/>
            </a:pPr>
            <a:r>
              <a:rPr lang="en-US" sz="1900" dirty="0">
                <a:solidFill>
                  <a:schemeClr val="tx2"/>
                </a:solidFill>
                <a:latin typeface="+mj-lt"/>
              </a:rPr>
              <a:t>The long-term plans for the allocation area include providing incentives and infrastructure needed to attract investment to fully develop the allocation area. The commission has undertaken funding to establish and expand sewer service and to expand water service. Some of the debt service funding this infrastructure is scheduled to continue throughout the life of the allocation area. As additional development and tax increment revenue occur, new infrastructure investment, such as sewer plant expansion, is expected in order to perpetuate further development.</a:t>
            </a:r>
          </a:p>
        </p:txBody>
      </p:sp>
    </p:spTree>
    <p:extLst>
      <p:ext uri="{BB962C8B-B14F-4D97-AF65-F5344CB8AC3E}">
        <p14:creationId xmlns:p14="http://schemas.microsoft.com/office/powerpoint/2010/main" val="217979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D372F0-4C04-4367-960D-BA0E662ED033}"/>
              </a:ext>
            </a:extLst>
          </p:cNvPr>
          <p:cNvSpPr txBox="1"/>
          <p:nvPr/>
        </p:nvSpPr>
        <p:spPr>
          <a:xfrm>
            <a:off x="719137" y="705177"/>
            <a:ext cx="7705725" cy="2339102"/>
          </a:xfrm>
          <a:prstGeom prst="rect">
            <a:avLst/>
          </a:prstGeom>
          <a:noFill/>
        </p:spPr>
        <p:txBody>
          <a:bodyPr wrap="square">
            <a:spAutoFit/>
          </a:bodyPr>
          <a:lstStyle/>
          <a:p>
            <a:pPr algn="ctr"/>
            <a:r>
              <a:rPr lang="en-US" sz="3200" b="1" dirty="0">
                <a:latin typeface="+mj-lt"/>
              </a:rPr>
              <a:t>Summary</a:t>
            </a:r>
          </a:p>
          <a:p>
            <a:endParaRPr lang="en-US" dirty="0"/>
          </a:p>
          <a:p>
            <a:endParaRPr lang="en-US" dirty="0"/>
          </a:p>
          <a:p>
            <a:endParaRPr lang="en-US" dirty="0"/>
          </a:p>
          <a:p>
            <a:pPr marL="457200" indent="-457200">
              <a:buAutoNum type="arabicParenR" startAt="3"/>
            </a:pPr>
            <a:r>
              <a:rPr lang="en-US" sz="2000" dirty="0">
                <a:solidFill>
                  <a:schemeClr val="tx2"/>
                </a:solidFill>
                <a:latin typeface="+mj-lt"/>
              </a:rPr>
              <a:t>The impact on each taxing unit, and the calculation thereof, is</a:t>
            </a:r>
          </a:p>
          <a:p>
            <a:pPr lvl="1"/>
            <a:r>
              <a:rPr lang="en-US" sz="2000" dirty="0">
                <a:solidFill>
                  <a:schemeClr val="tx2"/>
                </a:solidFill>
                <a:latin typeface="+mj-lt"/>
              </a:rPr>
              <a:t>shown on Pages 3 – 5. In summary the tax and circuit breaker impact and its comparison to revenue follow.</a:t>
            </a:r>
          </a:p>
        </p:txBody>
      </p:sp>
    </p:spTree>
    <p:extLst>
      <p:ext uri="{BB962C8B-B14F-4D97-AF65-F5344CB8AC3E}">
        <p14:creationId xmlns:p14="http://schemas.microsoft.com/office/powerpoint/2010/main" val="110800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3C7B13-7E37-4FE5-B91B-611B7E5133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9521"/>
          <a:stretch/>
        </p:blipFill>
        <p:spPr>
          <a:xfrm>
            <a:off x="83039" y="581026"/>
            <a:ext cx="8977922" cy="5915024"/>
          </a:xfrm>
        </p:spPr>
      </p:pic>
    </p:spTree>
    <p:extLst>
      <p:ext uri="{BB962C8B-B14F-4D97-AF65-F5344CB8AC3E}">
        <p14:creationId xmlns:p14="http://schemas.microsoft.com/office/powerpoint/2010/main" val="1707115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304DF14C-584D-4E91-B13A-CE483BE777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828" y="102276"/>
            <a:ext cx="8610344" cy="6653448"/>
          </a:xfrm>
        </p:spPr>
      </p:pic>
    </p:spTree>
    <p:extLst>
      <p:ext uri="{BB962C8B-B14F-4D97-AF65-F5344CB8AC3E}">
        <p14:creationId xmlns:p14="http://schemas.microsoft.com/office/powerpoint/2010/main" val="2156344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9933F5F9-5691-4882-9AE6-E4C5C1E8B1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395" y="77065"/>
            <a:ext cx="8497210" cy="6566027"/>
          </a:xfrm>
        </p:spPr>
      </p:pic>
    </p:spTree>
    <p:extLst>
      <p:ext uri="{BB962C8B-B14F-4D97-AF65-F5344CB8AC3E}">
        <p14:creationId xmlns:p14="http://schemas.microsoft.com/office/powerpoint/2010/main" val="146127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6B801EF2-7320-4CAE-8F40-7BAF4F52AC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04" y="143289"/>
            <a:ext cx="8504191" cy="6571421"/>
          </a:xfrm>
        </p:spPr>
      </p:pic>
    </p:spTree>
    <p:extLst>
      <p:ext uri="{BB962C8B-B14F-4D97-AF65-F5344CB8AC3E}">
        <p14:creationId xmlns:p14="http://schemas.microsoft.com/office/powerpoint/2010/main" val="218708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C2BF-32BD-4358-9C5E-4D9C911689E0}"/>
              </a:ext>
            </a:extLst>
          </p:cNvPr>
          <p:cNvSpPr>
            <a:spLocks noGrp="1"/>
          </p:cNvSpPr>
          <p:nvPr>
            <p:ph type="title"/>
          </p:nvPr>
        </p:nvSpPr>
        <p:spPr>
          <a:xfrm>
            <a:off x="1089377" y="628651"/>
            <a:ext cx="6965245" cy="914399"/>
          </a:xfrm>
        </p:spPr>
        <p:txBody>
          <a:bodyPr>
            <a:normAutofit/>
          </a:bodyPr>
          <a:lstStyle/>
          <a:p>
            <a:r>
              <a:rPr lang="en-US" sz="3200" b="1" dirty="0"/>
              <a:t>Consultants – Full Time</a:t>
            </a:r>
          </a:p>
        </p:txBody>
      </p:sp>
      <p:sp>
        <p:nvSpPr>
          <p:cNvPr id="3" name="Content Placeholder 2">
            <a:extLst>
              <a:ext uri="{FF2B5EF4-FFF2-40B4-BE49-F238E27FC236}">
                <a16:creationId xmlns:a16="http://schemas.microsoft.com/office/drawing/2014/main" id="{6F00C9B9-156C-44B0-B960-9539669E8453}"/>
              </a:ext>
            </a:extLst>
          </p:cNvPr>
          <p:cNvSpPr>
            <a:spLocks noGrp="1"/>
          </p:cNvSpPr>
          <p:nvPr>
            <p:ph idx="1"/>
          </p:nvPr>
        </p:nvSpPr>
        <p:spPr>
          <a:xfrm>
            <a:off x="1463040" y="1619250"/>
            <a:ext cx="6196405" cy="4610099"/>
          </a:xfrm>
        </p:spPr>
        <p:txBody>
          <a:bodyPr>
            <a:normAutofit fontScale="92500" lnSpcReduction="10000"/>
          </a:bodyPr>
          <a:lstStyle/>
          <a:p>
            <a:r>
              <a:rPr lang="en-US" dirty="0">
                <a:solidFill>
                  <a:schemeClr val="tx2"/>
                </a:solidFill>
                <a:latin typeface="+mj-lt"/>
              </a:rPr>
              <a:t>Jim Peck – County Engineer</a:t>
            </a:r>
          </a:p>
          <a:p>
            <a:r>
              <a:rPr lang="en-US" dirty="0">
                <a:solidFill>
                  <a:schemeClr val="tx2"/>
                </a:solidFill>
                <a:latin typeface="+mj-lt"/>
              </a:rPr>
              <a:t>HWC Engineering</a:t>
            </a:r>
          </a:p>
          <a:p>
            <a:pPr lvl="1">
              <a:buFont typeface="Wingdings" panose="05000000000000000000" pitchFamily="2" charset="2"/>
              <a:buChar char="§"/>
            </a:pPr>
            <a:r>
              <a:rPr lang="en-US" dirty="0">
                <a:solidFill>
                  <a:schemeClr val="tx2"/>
                </a:solidFill>
                <a:latin typeface="+mj-lt"/>
              </a:rPr>
              <a:t>Full-Service Design Firm</a:t>
            </a:r>
          </a:p>
          <a:p>
            <a:pPr lvl="1">
              <a:buFont typeface="Wingdings" panose="05000000000000000000" pitchFamily="2" charset="2"/>
              <a:buChar char="§"/>
            </a:pPr>
            <a:r>
              <a:rPr lang="en-US" dirty="0">
                <a:solidFill>
                  <a:schemeClr val="tx2"/>
                </a:solidFill>
                <a:latin typeface="+mj-lt"/>
              </a:rPr>
              <a:t>Planning</a:t>
            </a:r>
          </a:p>
          <a:p>
            <a:r>
              <a:rPr lang="en-US" dirty="0">
                <a:solidFill>
                  <a:schemeClr val="tx2"/>
                </a:solidFill>
                <a:latin typeface="+mj-lt"/>
              </a:rPr>
              <a:t>BCS Management </a:t>
            </a:r>
          </a:p>
          <a:p>
            <a:pPr lvl="1">
              <a:buFont typeface="Wingdings" panose="05000000000000000000" pitchFamily="2" charset="2"/>
              <a:buChar char="§"/>
            </a:pPr>
            <a:r>
              <a:rPr lang="en-US" dirty="0">
                <a:solidFill>
                  <a:schemeClr val="tx2"/>
                </a:solidFill>
                <a:latin typeface="+mj-lt"/>
              </a:rPr>
              <a:t>Project Management</a:t>
            </a:r>
          </a:p>
          <a:p>
            <a:r>
              <a:rPr lang="en-US" dirty="0">
                <a:solidFill>
                  <a:schemeClr val="tx2"/>
                </a:solidFill>
                <a:latin typeface="+mj-lt"/>
              </a:rPr>
              <a:t>Peters Municipal Consulting</a:t>
            </a:r>
          </a:p>
          <a:p>
            <a:pPr lvl="1">
              <a:buFont typeface="Wingdings" panose="05000000000000000000" pitchFamily="2" charset="2"/>
              <a:buChar char="§"/>
            </a:pPr>
            <a:r>
              <a:rPr lang="en-US" dirty="0">
                <a:solidFill>
                  <a:schemeClr val="tx2"/>
                </a:solidFill>
                <a:latin typeface="+mj-lt"/>
              </a:rPr>
              <a:t>Financial Management</a:t>
            </a:r>
          </a:p>
          <a:p>
            <a:r>
              <a:rPr lang="en-US" dirty="0" err="1">
                <a:solidFill>
                  <a:schemeClr val="tx2"/>
                </a:solidFill>
                <a:latin typeface="+mj-lt"/>
              </a:rPr>
              <a:t>CRMorphew</a:t>
            </a:r>
            <a:r>
              <a:rPr lang="en-US" dirty="0">
                <a:solidFill>
                  <a:schemeClr val="tx2"/>
                </a:solidFill>
                <a:latin typeface="+mj-lt"/>
              </a:rPr>
              <a:t> Consulting</a:t>
            </a:r>
          </a:p>
          <a:p>
            <a:pPr lvl="1">
              <a:buFont typeface="Wingdings" panose="05000000000000000000" pitchFamily="2" charset="2"/>
              <a:buChar char="§"/>
            </a:pPr>
            <a:r>
              <a:rPr lang="en-US" dirty="0">
                <a:solidFill>
                  <a:schemeClr val="tx2"/>
                </a:solidFill>
                <a:latin typeface="+mj-lt"/>
              </a:rPr>
              <a:t>Business Attraction Guidance</a:t>
            </a:r>
          </a:p>
          <a:p>
            <a:r>
              <a:rPr lang="en-US" dirty="0">
                <a:solidFill>
                  <a:schemeClr val="tx2"/>
                </a:solidFill>
                <a:latin typeface="+mj-lt"/>
              </a:rPr>
              <a:t>Taylor, Chadd, Minnette, Schneider &amp; Clutter</a:t>
            </a:r>
          </a:p>
          <a:p>
            <a:pPr lvl="1">
              <a:buFont typeface="Wingdings" panose="05000000000000000000" pitchFamily="2" charset="2"/>
              <a:buChar char="§"/>
            </a:pPr>
            <a:r>
              <a:rPr lang="en-US" dirty="0">
                <a:solidFill>
                  <a:schemeClr val="tx2"/>
                </a:solidFill>
                <a:latin typeface="+mj-lt"/>
              </a:rPr>
              <a:t>Ongoing Legal and General Advice</a:t>
            </a:r>
          </a:p>
          <a:p>
            <a:endParaRPr lang="en-US" dirty="0">
              <a:latin typeface="+mj-lt"/>
            </a:endParaRPr>
          </a:p>
          <a:p>
            <a:endParaRPr lang="en-US" dirty="0">
              <a:latin typeface="+mj-lt"/>
            </a:endParaRPr>
          </a:p>
          <a:p>
            <a:pPr>
              <a:buFont typeface="Wingdings" panose="05000000000000000000" pitchFamily="2" charset="2"/>
              <a:buChar char="§"/>
            </a:pPr>
            <a:endParaRPr lang="en-US" dirty="0">
              <a:latin typeface="+mj-lt"/>
            </a:endParaRPr>
          </a:p>
        </p:txBody>
      </p:sp>
    </p:spTree>
    <p:extLst>
      <p:ext uri="{BB962C8B-B14F-4D97-AF65-F5344CB8AC3E}">
        <p14:creationId xmlns:p14="http://schemas.microsoft.com/office/powerpoint/2010/main" val="208041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EFC7717C-F01E-4175-AF76-282F8D89EC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238" y="113145"/>
            <a:ext cx="8582212" cy="6631710"/>
          </a:xfrm>
        </p:spPr>
      </p:pic>
    </p:spTree>
    <p:extLst>
      <p:ext uri="{BB962C8B-B14F-4D97-AF65-F5344CB8AC3E}">
        <p14:creationId xmlns:p14="http://schemas.microsoft.com/office/powerpoint/2010/main" val="4161733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B074-37FD-4948-A6C3-53B3C3A816D8}"/>
              </a:ext>
            </a:extLst>
          </p:cNvPr>
          <p:cNvSpPr>
            <a:spLocks noGrp="1"/>
          </p:cNvSpPr>
          <p:nvPr>
            <p:ph type="title"/>
          </p:nvPr>
        </p:nvSpPr>
        <p:spPr>
          <a:xfrm>
            <a:off x="1089376" y="672315"/>
            <a:ext cx="6965245" cy="811193"/>
          </a:xfrm>
        </p:spPr>
        <p:txBody>
          <a:bodyPr>
            <a:normAutofit/>
          </a:bodyPr>
          <a:lstStyle/>
          <a:p>
            <a:r>
              <a:rPr lang="en-US" sz="3200" b="1" dirty="0"/>
              <a:t>Comments &amp; Notes</a:t>
            </a:r>
          </a:p>
        </p:txBody>
      </p:sp>
      <p:sp>
        <p:nvSpPr>
          <p:cNvPr id="7" name="Content Placeholder 6">
            <a:extLst>
              <a:ext uri="{FF2B5EF4-FFF2-40B4-BE49-F238E27FC236}">
                <a16:creationId xmlns:a16="http://schemas.microsoft.com/office/drawing/2014/main" id="{8263AE80-613B-4344-AF21-307357DC28FF}"/>
              </a:ext>
            </a:extLst>
          </p:cNvPr>
          <p:cNvSpPr>
            <a:spLocks noGrp="1"/>
          </p:cNvSpPr>
          <p:nvPr>
            <p:ph idx="1"/>
          </p:nvPr>
        </p:nvSpPr>
        <p:spPr>
          <a:xfrm>
            <a:off x="833437" y="1816883"/>
            <a:ext cx="7477125" cy="5038725"/>
          </a:xfrm>
        </p:spPr>
        <p:txBody>
          <a:bodyPr>
            <a:normAutofit/>
          </a:bodyPr>
          <a:lstStyle/>
          <a:p>
            <a:r>
              <a:rPr lang="en-US" sz="2000" b="0" i="0" u="none" strike="noStrike" baseline="0" dirty="0">
                <a:solidFill>
                  <a:schemeClr val="tx2"/>
                </a:solidFill>
                <a:latin typeface="+mj-lt"/>
              </a:rPr>
              <a:t>The RDC maintains a current budget document which quarterly looks at the current year budget to actual and also extends through 2023.  The largest expenditures in the budget are debt service on the bonds and notes outstanding.  The future budgets also include debt service payments.  The payments for the sewer extension project include principal and interest which is scheduled to continue through the life of the allocation area. </a:t>
            </a:r>
            <a:endParaRPr lang="en-US" sz="2000" dirty="0">
              <a:solidFill>
                <a:schemeClr val="tx2"/>
              </a:solidFill>
              <a:latin typeface="+mj-lt"/>
            </a:endParaRPr>
          </a:p>
        </p:txBody>
      </p:sp>
    </p:spTree>
    <p:extLst>
      <p:ext uri="{BB962C8B-B14F-4D97-AF65-F5344CB8AC3E}">
        <p14:creationId xmlns:p14="http://schemas.microsoft.com/office/powerpoint/2010/main" val="239650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B074-37FD-4948-A6C3-53B3C3A816D8}"/>
              </a:ext>
            </a:extLst>
          </p:cNvPr>
          <p:cNvSpPr>
            <a:spLocks noGrp="1"/>
          </p:cNvSpPr>
          <p:nvPr>
            <p:ph type="title"/>
          </p:nvPr>
        </p:nvSpPr>
        <p:spPr>
          <a:xfrm>
            <a:off x="1017939" y="691365"/>
            <a:ext cx="6965245" cy="811193"/>
          </a:xfrm>
        </p:spPr>
        <p:txBody>
          <a:bodyPr>
            <a:normAutofit/>
          </a:bodyPr>
          <a:lstStyle/>
          <a:p>
            <a:r>
              <a:rPr lang="en-US" sz="3200" b="1" dirty="0"/>
              <a:t>Comments &amp; Notes</a:t>
            </a:r>
          </a:p>
        </p:txBody>
      </p:sp>
      <p:sp>
        <p:nvSpPr>
          <p:cNvPr id="7" name="Content Placeholder 6">
            <a:extLst>
              <a:ext uri="{FF2B5EF4-FFF2-40B4-BE49-F238E27FC236}">
                <a16:creationId xmlns:a16="http://schemas.microsoft.com/office/drawing/2014/main" id="{8263AE80-613B-4344-AF21-307357DC28FF}"/>
              </a:ext>
            </a:extLst>
          </p:cNvPr>
          <p:cNvSpPr>
            <a:spLocks noGrp="1"/>
          </p:cNvSpPr>
          <p:nvPr>
            <p:ph idx="1"/>
          </p:nvPr>
        </p:nvSpPr>
        <p:spPr>
          <a:xfrm>
            <a:off x="833437" y="1683533"/>
            <a:ext cx="7477125" cy="5038725"/>
          </a:xfrm>
        </p:spPr>
        <p:txBody>
          <a:bodyPr>
            <a:normAutofit/>
          </a:bodyPr>
          <a:lstStyle/>
          <a:p>
            <a:r>
              <a:rPr lang="en-US" sz="2000" b="0" i="0" u="none" strike="noStrike" baseline="0" dirty="0">
                <a:solidFill>
                  <a:schemeClr val="tx2"/>
                </a:solidFill>
                <a:latin typeface="+mj-lt"/>
              </a:rPr>
              <a:t>The extension of the sewer collection system may necessitate an expansion of the sewage treatment plant which may require the expenditure of cash reserves and or another bond issuance with repayment throughout the remaining life of the allocation area. The water extension project was funded through a Bond Anticipation Note or BAN in which interest only is scheduled to be paid during the first 5 years and then either long term bonds will be issued, or the Note will be paid off with cash on hand. </a:t>
            </a:r>
            <a:endParaRPr lang="en-US" sz="2000" dirty="0">
              <a:solidFill>
                <a:schemeClr val="tx2"/>
              </a:solidFill>
              <a:latin typeface="+mj-lt"/>
            </a:endParaRPr>
          </a:p>
        </p:txBody>
      </p:sp>
    </p:spTree>
    <p:extLst>
      <p:ext uri="{BB962C8B-B14F-4D97-AF65-F5344CB8AC3E}">
        <p14:creationId xmlns:p14="http://schemas.microsoft.com/office/powerpoint/2010/main" val="1902092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B074-37FD-4948-A6C3-53B3C3A816D8}"/>
              </a:ext>
            </a:extLst>
          </p:cNvPr>
          <p:cNvSpPr>
            <a:spLocks noGrp="1"/>
          </p:cNvSpPr>
          <p:nvPr>
            <p:ph type="title"/>
          </p:nvPr>
        </p:nvSpPr>
        <p:spPr>
          <a:xfrm>
            <a:off x="1089377" y="691365"/>
            <a:ext cx="6965245" cy="811193"/>
          </a:xfrm>
        </p:spPr>
        <p:txBody>
          <a:bodyPr>
            <a:normAutofit/>
          </a:bodyPr>
          <a:lstStyle/>
          <a:p>
            <a:r>
              <a:rPr lang="en-US" sz="3200" b="1" dirty="0"/>
              <a:t>Comments &amp; Notes</a:t>
            </a:r>
          </a:p>
        </p:txBody>
      </p:sp>
      <p:sp>
        <p:nvSpPr>
          <p:cNvPr id="7" name="Content Placeholder 6">
            <a:extLst>
              <a:ext uri="{FF2B5EF4-FFF2-40B4-BE49-F238E27FC236}">
                <a16:creationId xmlns:a16="http://schemas.microsoft.com/office/drawing/2014/main" id="{8263AE80-613B-4344-AF21-307357DC28FF}"/>
              </a:ext>
            </a:extLst>
          </p:cNvPr>
          <p:cNvSpPr>
            <a:spLocks noGrp="1"/>
          </p:cNvSpPr>
          <p:nvPr>
            <p:ph idx="1"/>
          </p:nvPr>
        </p:nvSpPr>
        <p:spPr>
          <a:xfrm>
            <a:off x="752475" y="1819276"/>
            <a:ext cx="7477125" cy="4762500"/>
          </a:xfrm>
        </p:spPr>
        <p:txBody>
          <a:bodyPr>
            <a:normAutofit/>
          </a:bodyPr>
          <a:lstStyle/>
          <a:p>
            <a:r>
              <a:rPr lang="en-US" sz="2000" b="0" i="0" u="none" strike="noStrike" baseline="0" dirty="0">
                <a:solidFill>
                  <a:schemeClr val="tx2"/>
                </a:solidFill>
                <a:latin typeface="+mj-lt"/>
              </a:rPr>
              <a:t>The current plan is to pay off the BAN with accumulated cash in 2022.  A BAN allows for interest only payments in the beginning which utilizes a smaller commitment of the revenue stream and therefore allows the funding of project(s) prior to the full development of the incremental AV which is supported by the project(s).  As the revenue stream increases, appropriate amounts would be expected to pay the remaining debt service on the project(s).</a:t>
            </a:r>
          </a:p>
          <a:p>
            <a:pPr marL="0" indent="0" algn="just">
              <a:buNone/>
            </a:pPr>
            <a:endParaRPr lang="en-US" sz="2200" b="0" i="0" u="none" strike="noStrike" baseline="0" dirty="0">
              <a:solidFill>
                <a:schemeClr val="tx2"/>
              </a:solidFill>
              <a:latin typeface="+mj-lt"/>
            </a:endParaRPr>
          </a:p>
          <a:p>
            <a:endParaRPr lang="en-US" dirty="0"/>
          </a:p>
        </p:txBody>
      </p:sp>
    </p:spTree>
    <p:extLst>
      <p:ext uri="{BB962C8B-B14F-4D97-AF65-F5344CB8AC3E}">
        <p14:creationId xmlns:p14="http://schemas.microsoft.com/office/powerpoint/2010/main" val="1266323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B074-37FD-4948-A6C3-53B3C3A816D8}"/>
              </a:ext>
            </a:extLst>
          </p:cNvPr>
          <p:cNvSpPr>
            <a:spLocks noGrp="1"/>
          </p:cNvSpPr>
          <p:nvPr>
            <p:ph type="title"/>
          </p:nvPr>
        </p:nvSpPr>
        <p:spPr>
          <a:xfrm>
            <a:off x="1089377" y="729465"/>
            <a:ext cx="6965245" cy="811193"/>
          </a:xfrm>
        </p:spPr>
        <p:txBody>
          <a:bodyPr>
            <a:normAutofit/>
          </a:bodyPr>
          <a:lstStyle/>
          <a:p>
            <a:r>
              <a:rPr lang="en-US" sz="3200" b="1" dirty="0"/>
              <a:t>Comments &amp; Notes</a:t>
            </a:r>
          </a:p>
        </p:txBody>
      </p:sp>
      <p:sp>
        <p:nvSpPr>
          <p:cNvPr id="7" name="Content Placeholder 6">
            <a:extLst>
              <a:ext uri="{FF2B5EF4-FFF2-40B4-BE49-F238E27FC236}">
                <a16:creationId xmlns:a16="http://schemas.microsoft.com/office/drawing/2014/main" id="{8263AE80-613B-4344-AF21-307357DC28FF}"/>
              </a:ext>
            </a:extLst>
          </p:cNvPr>
          <p:cNvSpPr>
            <a:spLocks noGrp="1"/>
          </p:cNvSpPr>
          <p:nvPr>
            <p:ph idx="1"/>
          </p:nvPr>
        </p:nvSpPr>
        <p:spPr>
          <a:xfrm>
            <a:off x="833436" y="1847850"/>
            <a:ext cx="7477125" cy="4543425"/>
          </a:xfrm>
        </p:spPr>
        <p:txBody>
          <a:bodyPr>
            <a:normAutofit/>
          </a:bodyPr>
          <a:lstStyle/>
          <a:p>
            <a:pPr marR="1100"/>
            <a:r>
              <a:rPr lang="en-US" sz="2000" b="0" i="0" u="none" strike="noStrike" baseline="0" dirty="0">
                <a:solidFill>
                  <a:schemeClr val="tx2"/>
                </a:solidFill>
                <a:latin typeface="+mj-lt"/>
              </a:rPr>
              <a:t>The projects previously undertaken by the RDC support various commercial properties which contribute to the funding of the RDC.  For pay 2020, the RDC is expected to have ~$79,058,000 in assessed value designated as increment.  The vast majority of that assessed value resides in taxing district 025 which impacts Montgomery County, Union Township, South Montgomery Schools and the Crawfordsville Library (see page 3). </a:t>
            </a:r>
          </a:p>
          <a:p>
            <a:endParaRPr lang="en-US" dirty="0"/>
          </a:p>
        </p:txBody>
      </p:sp>
    </p:spTree>
    <p:extLst>
      <p:ext uri="{BB962C8B-B14F-4D97-AF65-F5344CB8AC3E}">
        <p14:creationId xmlns:p14="http://schemas.microsoft.com/office/powerpoint/2010/main" val="4203621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B074-37FD-4948-A6C3-53B3C3A816D8}"/>
              </a:ext>
            </a:extLst>
          </p:cNvPr>
          <p:cNvSpPr>
            <a:spLocks noGrp="1"/>
          </p:cNvSpPr>
          <p:nvPr>
            <p:ph type="title"/>
          </p:nvPr>
        </p:nvSpPr>
        <p:spPr>
          <a:xfrm>
            <a:off x="1089377" y="729465"/>
            <a:ext cx="6965245" cy="811193"/>
          </a:xfrm>
        </p:spPr>
        <p:txBody>
          <a:bodyPr>
            <a:normAutofit/>
          </a:bodyPr>
          <a:lstStyle/>
          <a:p>
            <a:r>
              <a:rPr lang="en-US" sz="3200" b="1" dirty="0"/>
              <a:t>Comments &amp; Notes</a:t>
            </a:r>
          </a:p>
        </p:txBody>
      </p:sp>
      <p:sp>
        <p:nvSpPr>
          <p:cNvPr id="7" name="Content Placeholder 6">
            <a:extLst>
              <a:ext uri="{FF2B5EF4-FFF2-40B4-BE49-F238E27FC236}">
                <a16:creationId xmlns:a16="http://schemas.microsoft.com/office/drawing/2014/main" id="{8263AE80-613B-4344-AF21-307357DC28FF}"/>
              </a:ext>
            </a:extLst>
          </p:cNvPr>
          <p:cNvSpPr>
            <a:spLocks noGrp="1"/>
          </p:cNvSpPr>
          <p:nvPr>
            <p:ph idx="1"/>
          </p:nvPr>
        </p:nvSpPr>
        <p:spPr>
          <a:xfrm>
            <a:off x="833436" y="1828800"/>
            <a:ext cx="7477125" cy="4543425"/>
          </a:xfrm>
        </p:spPr>
        <p:txBody>
          <a:bodyPr>
            <a:normAutofit/>
          </a:bodyPr>
          <a:lstStyle/>
          <a:p>
            <a:pPr marR="1100"/>
            <a:r>
              <a:rPr lang="en-US" sz="2000" b="0" i="0" u="none" strike="noStrike" baseline="0" dirty="0">
                <a:solidFill>
                  <a:schemeClr val="tx2"/>
                </a:solidFill>
                <a:latin typeface="+mj-lt"/>
              </a:rPr>
              <a:t>If the TIF were to expire with the current pay 2020 incremental assessed value, then that assessed value would fall back to the tax base.  That increase in assessed value to the tax base would reduce some property tax rates (see page 3) which would in turn lower circuit breaker impacts (see page 4) and drive up the net collection of property tax.  Other property tax rates could remain the same as they are statutorily regulated by rate and if those rates remained at their current levels, then tax revenue would increase (see page 5).  Pages 3 – 5 show our estimated impacts of the incremental AV returning to the tax base.</a:t>
            </a:r>
          </a:p>
          <a:p>
            <a:endParaRPr lang="en-US" dirty="0"/>
          </a:p>
        </p:txBody>
      </p:sp>
    </p:spTree>
    <p:extLst>
      <p:ext uri="{BB962C8B-B14F-4D97-AF65-F5344CB8AC3E}">
        <p14:creationId xmlns:p14="http://schemas.microsoft.com/office/powerpoint/2010/main" val="555411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895350" y="1934630"/>
            <a:ext cx="7372350" cy="1362075"/>
          </a:xfrm>
        </p:spPr>
        <p:txBody>
          <a:bodyPr>
            <a:normAutofit/>
          </a:bodyPr>
          <a:lstStyle/>
          <a:p>
            <a:r>
              <a:rPr lang="en-US" sz="3200" b="1" dirty="0"/>
              <a:t>Questions &amp; Wrap-up</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1503893" y="3343276"/>
            <a:ext cx="5239807" cy="1309511"/>
          </a:xfrm>
        </p:spPr>
        <p:txBody>
          <a:bodyPr>
            <a:normAutofit/>
          </a:bodyPr>
          <a:lstStyle/>
          <a:p>
            <a:pPr algn="r"/>
            <a:r>
              <a:rPr lang="en-US" sz="2200" b="1" dirty="0">
                <a:latin typeface="+mj-lt"/>
              </a:rPr>
              <a:t>Ron Dickerson </a:t>
            </a:r>
          </a:p>
        </p:txBody>
      </p:sp>
    </p:spTree>
    <p:extLst>
      <p:ext uri="{BB962C8B-B14F-4D97-AF65-F5344CB8AC3E}">
        <p14:creationId xmlns:p14="http://schemas.microsoft.com/office/powerpoint/2010/main" val="269883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2343149"/>
            <a:ext cx="6196405" cy="3379919"/>
          </a:xfrm>
        </p:spPr>
        <p:txBody>
          <a:bodyPr/>
          <a:lstStyle/>
          <a:p>
            <a:pPr lvl="1"/>
            <a:r>
              <a:rPr lang="en-US" dirty="0">
                <a:solidFill>
                  <a:schemeClr val="tx2"/>
                </a:solidFill>
                <a:latin typeface="+mj-lt"/>
              </a:rPr>
              <a:t>Ice Miller LLP</a:t>
            </a:r>
          </a:p>
          <a:p>
            <a:pPr lvl="2">
              <a:buFont typeface="Wingdings" panose="05000000000000000000" pitchFamily="2" charset="2"/>
              <a:buChar char="§"/>
            </a:pPr>
            <a:r>
              <a:rPr lang="en-US" dirty="0">
                <a:solidFill>
                  <a:schemeClr val="tx2"/>
                </a:solidFill>
                <a:latin typeface="+mj-lt"/>
              </a:rPr>
              <a:t>Legal Advice regarding Bonds and Ban  Resolutions </a:t>
            </a:r>
          </a:p>
          <a:p>
            <a:pPr lvl="1"/>
            <a:endParaRPr lang="en-US" dirty="0"/>
          </a:p>
        </p:txBody>
      </p:sp>
      <p:sp>
        <p:nvSpPr>
          <p:cNvPr id="4" name="Content Placeholder 2"/>
          <p:cNvSpPr>
            <a:spLocks noGrp="1"/>
          </p:cNvSpPr>
          <p:nvPr>
            <p:ph type="title"/>
          </p:nvPr>
        </p:nvSpPr>
        <p:spPr>
          <a:xfrm>
            <a:off x="1089377" y="1036657"/>
            <a:ext cx="6965245" cy="906443"/>
          </a:xfrm>
        </p:spPr>
        <p:txBody>
          <a:bodyPr>
            <a:normAutofit/>
          </a:bodyPr>
          <a:lstStyle/>
          <a:p>
            <a:r>
              <a:rPr lang="en-US" sz="3600" b="1" dirty="0"/>
              <a:t>Collaboration / Specific Issues</a:t>
            </a:r>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58B783-ED76-4DD9-BE12-F8A6D1A51467}"/>
              </a:ext>
            </a:extLst>
          </p:cNvPr>
          <p:cNvSpPr>
            <a:spLocks noGrp="1"/>
          </p:cNvSpPr>
          <p:nvPr>
            <p:ph type="title"/>
          </p:nvPr>
        </p:nvSpPr>
        <p:spPr>
          <a:xfrm>
            <a:off x="1181100" y="2239430"/>
            <a:ext cx="6791325" cy="1362075"/>
          </a:xfrm>
        </p:spPr>
        <p:txBody>
          <a:bodyPr>
            <a:normAutofit/>
          </a:bodyPr>
          <a:lstStyle/>
          <a:p>
            <a:r>
              <a:rPr lang="en-US" sz="3600" b="1" dirty="0"/>
              <a:t>Overview of Work Focus Areas</a:t>
            </a:r>
          </a:p>
        </p:txBody>
      </p:sp>
    </p:spTree>
    <p:extLst>
      <p:ext uri="{BB962C8B-B14F-4D97-AF65-F5344CB8AC3E}">
        <p14:creationId xmlns:p14="http://schemas.microsoft.com/office/powerpoint/2010/main" val="85028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1456268" y="1934630"/>
            <a:ext cx="6254044" cy="1362075"/>
          </a:xfrm>
        </p:spPr>
        <p:txBody>
          <a:bodyPr>
            <a:normAutofit/>
          </a:bodyPr>
          <a:lstStyle/>
          <a:p>
            <a:r>
              <a:rPr lang="en-US" sz="3200" b="1" dirty="0"/>
              <a:t>Thoroughfare Plan Update</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1456268" y="3315755"/>
            <a:ext cx="5716058" cy="1309511"/>
          </a:xfrm>
        </p:spPr>
        <p:txBody>
          <a:bodyPr>
            <a:normAutofit/>
          </a:bodyPr>
          <a:lstStyle/>
          <a:p>
            <a:pPr algn="r"/>
            <a:r>
              <a:rPr lang="en-US" sz="2200" b="1" dirty="0">
                <a:latin typeface="+mj-lt"/>
              </a:rPr>
              <a:t>Jim Peck, County Engineer</a:t>
            </a:r>
          </a:p>
        </p:txBody>
      </p:sp>
    </p:spTree>
    <p:extLst>
      <p:ext uri="{BB962C8B-B14F-4D97-AF65-F5344CB8AC3E}">
        <p14:creationId xmlns:p14="http://schemas.microsoft.com/office/powerpoint/2010/main" val="305453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416579-B0C2-4B79-84A2-7042FF6C0B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14" r="3506" b="10076"/>
          <a:stretch/>
        </p:blipFill>
        <p:spPr>
          <a:xfrm rot="16200000">
            <a:off x="1580942" y="-1133189"/>
            <a:ext cx="5982115" cy="8972394"/>
          </a:xfrm>
          <a:prstGeom prst="rect">
            <a:avLst/>
          </a:prstGeom>
        </p:spPr>
      </p:pic>
    </p:spTree>
    <p:extLst>
      <p:ext uri="{BB962C8B-B14F-4D97-AF65-F5344CB8AC3E}">
        <p14:creationId xmlns:p14="http://schemas.microsoft.com/office/powerpoint/2010/main" val="114862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B2EB-CF6D-4CA6-9C5E-D32FDDA0A101}"/>
              </a:ext>
            </a:extLst>
          </p:cNvPr>
          <p:cNvSpPr>
            <a:spLocks noGrp="1"/>
          </p:cNvSpPr>
          <p:nvPr>
            <p:ph type="title"/>
          </p:nvPr>
        </p:nvSpPr>
        <p:spPr>
          <a:xfrm>
            <a:off x="895350" y="1934630"/>
            <a:ext cx="7372350" cy="1362075"/>
          </a:xfrm>
        </p:spPr>
        <p:txBody>
          <a:bodyPr>
            <a:normAutofit/>
          </a:bodyPr>
          <a:lstStyle/>
          <a:p>
            <a:r>
              <a:rPr lang="en-US" sz="3200" b="1" dirty="0"/>
              <a:t>Water Infrastructure Expansion Project Update</a:t>
            </a:r>
          </a:p>
        </p:txBody>
      </p:sp>
      <p:sp>
        <p:nvSpPr>
          <p:cNvPr id="3" name="Text Placeholder 2">
            <a:extLst>
              <a:ext uri="{FF2B5EF4-FFF2-40B4-BE49-F238E27FC236}">
                <a16:creationId xmlns:a16="http://schemas.microsoft.com/office/drawing/2014/main" id="{45804BA8-7466-45C3-8CB0-FD1C48A8A9B4}"/>
              </a:ext>
            </a:extLst>
          </p:cNvPr>
          <p:cNvSpPr>
            <a:spLocks noGrp="1"/>
          </p:cNvSpPr>
          <p:nvPr>
            <p:ph type="body" idx="1"/>
          </p:nvPr>
        </p:nvSpPr>
        <p:spPr>
          <a:xfrm>
            <a:off x="2418293" y="3419475"/>
            <a:ext cx="5239807" cy="1309511"/>
          </a:xfrm>
        </p:spPr>
        <p:txBody>
          <a:bodyPr>
            <a:normAutofit/>
          </a:bodyPr>
          <a:lstStyle/>
          <a:p>
            <a:pPr algn="r"/>
            <a:r>
              <a:rPr lang="en-US" sz="2200" b="1" dirty="0">
                <a:latin typeface="+mj-lt"/>
              </a:rPr>
              <a:t>John Frey, VP-RDC</a:t>
            </a:r>
          </a:p>
        </p:txBody>
      </p:sp>
    </p:spTree>
    <p:extLst>
      <p:ext uri="{BB962C8B-B14F-4D97-AF65-F5344CB8AC3E}">
        <p14:creationId xmlns:p14="http://schemas.microsoft.com/office/powerpoint/2010/main" val="64692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1393944-32AD-4667-A84C-0057538A9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38100"/>
            <a:ext cx="9042400" cy="6781800"/>
          </a:xfrm>
          <a:prstGeom prst="rect">
            <a:avLst/>
          </a:prstGeom>
        </p:spPr>
      </p:pic>
    </p:spTree>
    <p:extLst>
      <p:ext uri="{BB962C8B-B14F-4D97-AF65-F5344CB8AC3E}">
        <p14:creationId xmlns:p14="http://schemas.microsoft.com/office/powerpoint/2010/main" val="19411161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149</TotalTime>
  <Words>1163</Words>
  <Application>Microsoft Office PowerPoint</Application>
  <PresentationFormat>On-screen Show (4:3)</PresentationFormat>
  <Paragraphs>127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Brush Script MT</vt:lpstr>
      <vt:lpstr>Constantia</vt:lpstr>
      <vt:lpstr>Franklin Gothic Book</vt:lpstr>
      <vt:lpstr>Rage Italic</vt:lpstr>
      <vt:lpstr>Wingdings</vt:lpstr>
      <vt:lpstr>Pushpin</vt:lpstr>
      <vt:lpstr>Montgomery County Redevelopment Commission Annual Meeting</vt:lpstr>
      <vt:lpstr>Agenda</vt:lpstr>
      <vt:lpstr>Consultants – Full Time</vt:lpstr>
      <vt:lpstr>Collaboration / Specific Issues </vt:lpstr>
      <vt:lpstr>Overview of Work Focus Areas</vt:lpstr>
      <vt:lpstr>Thoroughfare Plan Update</vt:lpstr>
      <vt:lpstr>PowerPoint Presentation</vt:lpstr>
      <vt:lpstr>Water Infrastructure Expansion Project Update</vt:lpstr>
      <vt:lpstr>PowerPoint Presentation</vt:lpstr>
      <vt:lpstr>Wastewater Infrastructure Expansion Project Update</vt:lpstr>
      <vt:lpstr>Wastewater Infrastructure Project To-Date</vt:lpstr>
      <vt:lpstr>PowerPoint Presentation</vt:lpstr>
      <vt:lpstr>Current Infrastructure Expansion Projects</vt:lpstr>
      <vt:lpstr>Residential Development Efforts</vt:lpstr>
      <vt:lpstr>10- Year Conceptual Development</vt:lpstr>
      <vt:lpstr>Site Development Efforts</vt:lpstr>
      <vt:lpstr>PowerPoint Presentation</vt:lpstr>
      <vt:lpstr>PowerPoint Presentation</vt:lpstr>
      <vt:lpstr>Nucor TIF Parcel Inventory</vt:lpstr>
      <vt:lpstr>Firms Reached</vt:lpstr>
      <vt:lpstr>Marketing &amp; Development Partner </vt:lpstr>
      <vt:lpstr>Current TIF Budget &amp; Impact on Taxing Districts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&amp; Notes</vt:lpstr>
      <vt:lpstr>Comments &amp; Notes</vt:lpstr>
      <vt:lpstr>Comments &amp; Notes</vt:lpstr>
      <vt:lpstr>Comments &amp; Notes</vt:lpstr>
      <vt:lpstr>Comments &amp; Notes</vt:lpstr>
      <vt:lpstr>Questions &amp;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Morphew</dc:creator>
  <cp:lastModifiedBy>Cheryl Morphew</cp:lastModifiedBy>
  <cp:revision>11</cp:revision>
  <dcterms:created xsi:type="dcterms:W3CDTF">2014-09-16T21:39:22Z</dcterms:created>
  <dcterms:modified xsi:type="dcterms:W3CDTF">2020-11-09T21:21:58Z</dcterms:modified>
</cp:coreProperties>
</file>